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98" r:id="rId2"/>
    <p:sldId id="299" r:id="rId3"/>
    <p:sldId id="297" r:id="rId4"/>
    <p:sldId id="257" r:id="rId5"/>
    <p:sldId id="262" r:id="rId6"/>
    <p:sldId id="256" r:id="rId7"/>
    <p:sldId id="258" r:id="rId8"/>
    <p:sldId id="259" r:id="rId9"/>
    <p:sldId id="271" r:id="rId10"/>
    <p:sldId id="275" r:id="rId11"/>
    <p:sldId id="284" r:id="rId12"/>
    <p:sldId id="276" r:id="rId13"/>
    <p:sldId id="280" r:id="rId14"/>
    <p:sldId id="263" r:id="rId15"/>
    <p:sldId id="266" r:id="rId16"/>
    <p:sldId id="264" r:id="rId17"/>
    <p:sldId id="290" r:id="rId18"/>
    <p:sldId id="265" r:id="rId19"/>
    <p:sldId id="289" r:id="rId20"/>
    <p:sldId id="286" r:id="rId21"/>
    <p:sldId id="291" r:id="rId22"/>
    <p:sldId id="282" r:id="rId23"/>
    <p:sldId id="288" r:id="rId24"/>
    <p:sldId id="283" r:id="rId25"/>
    <p:sldId id="294" r:id="rId26"/>
    <p:sldId id="295" r:id="rId27"/>
    <p:sldId id="296" r:id="rId28"/>
    <p:sldId id="267" r:id="rId29"/>
    <p:sldId id="270" r:id="rId30"/>
    <p:sldId id="272" r:id="rId31"/>
    <p:sldId id="293" r:id="rId32"/>
    <p:sldId id="260" r:id="rId33"/>
    <p:sldId id="279" r:id="rId34"/>
    <p:sldId id="292" r:id="rId35"/>
    <p:sldId id="281" r:id="rId36"/>
    <p:sldId id="278" r:id="rId37"/>
    <p:sldId id="269" r:id="rId38"/>
    <p:sldId id="277" r:id="rId39"/>
    <p:sldId id="285" r:id="rId40"/>
    <p:sldId id="274" r:id="rId41"/>
    <p:sldId id="287" r:id="rId42"/>
    <p:sldId id="273"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578" autoAdjust="0"/>
    <p:restoredTop sz="64994" autoAdjust="0"/>
  </p:normalViewPr>
  <p:slideViewPr>
    <p:cSldViewPr>
      <p:cViewPr varScale="1">
        <p:scale>
          <a:sx n="65" d="100"/>
          <a:sy n="65" d="100"/>
        </p:scale>
        <p:origin x="72" y="276"/>
      </p:cViewPr>
      <p:guideLst>
        <p:guide orient="horz" pos="2160"/>
        <p:guide pos="2880"/>
      </p:guideLst>
    </p:cSldViewPr>
  </p:slideViewPr>
  <p:outlineViewPr>
    <p:cViewPr>
      <p:scale>
        <a:sx n="33" d="100"/>
        <a:sy n="33" d="100"/>
      </p:scale>
      <p:origin x="0" y="-13332"/>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vl1pPr>
          </a:lstStyle>
          <a:p>
            <a:fld id="{B6F6F076-A4C7-427F-AA58-4F85A732CE43}" type="datetimeFigureOut">
              <a:rPr lang="en-US" smtClean="0"/>
              <a:t>1/20/2014</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vl1pPr>
          </a:lstStyle>
          <a:p>
            <a:fld id="{46DA3FA0-5DCD-43E9-ADDF-943F8715E6FA}" type="slidenum">
              <a:rPr lang="en-US" smtClean="0"/>
              <a:t>‹#›</a:t>
            </a:fld>
            <a:endParaRPr lang="en-US"/>
          </a:p>
        </p:txBody>
      </p:sp>
    </p:spTree>
    <p:extLst>
      <p:ext uri="{BB962C8B-B14F-4D97-AF65-F5344CB8AC3E}">
        <p14:creationId xmlns:p14="http://schemas.microsoft.com/office/powerpoint/2010/main" val="864369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E1598E20-9425-49C2-8434-5CE8F2C0DDDD}" type="datetimeFigureOut">
              <a:rPr lang="en-US" smtClean="0"/>
              <a:pPr/>
              <a:t>1/20/2014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4AFB79BD-CDDC-4B39-965E-DEB59BEEA673}" type="slidenum">
              <a:rPr lang="en-US" smtClean="0"/>
              <a:pPr/>
              <a:t>‹#›</a:t>
            </a:fld>
            <a:endParaRPr lang="en-US"/>
          </a:p>
        </p:txBody>
      </p:sp>
    </p:spTree>
    <p:extLst>
      <p:ext uri="{BB962C8B-B14F-4D97-AF65-F5344CB8AC3E}">
        <p14:creationId xmlns:p14="http://schemas.microsoft.com/office/powerpoint/2010/main" val="429420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thumbpower.net/kmz/Harvest%20Wind%20Farm%20site%20layout%20plus%20residences%20Huron%20County%20Michigan.kmz"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thumbpower.net/kmz/Trulia%20Real%20Time%20Huron%20County%20residential%20real%20estate%20listings.kmz"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wind-watch.org/news/2012/03/09/montana-wind-farm-considers-bigger-bird-buffer/" TargetMode="External"/><Relationship Id="rId2" Type="http://schemas.openxmlformats.org/officeDocument/2006/relationships/slide" Target="../slides/slide41.xml"/><Relationship Id="rId1" Type="http://schemas.openxmlformats.org/officeDocument/2006/relationships/notesMaster" Target="../notesMasters/notesMaster1.xml"/><Relationship Id="rId4" Type="http://schemas.openxmlformats.org/officeDocument/2006/relationships/hyperlink" Target="http://www.greatfallstribune.com/article/20120309/NEWS01/203090303"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tools.wmflabs.org/geohack/geohack.php?pagename=List_of_wind_farms_in_the_United_States&amp;params=35_1_16_N_118_19_14_W_&amp;title=Alta+Wind+Energy+Center" TargetMode="External"/><Relationship Id="rId13" Type="http://schemas.openxmlformats.org/officeDocument/2006/relationships/hyperlink" Target="http://tools.wmflabs.org/geohack/geohack.php?pagename=List_of_wind_farms_in_the_United_States&amp;params=43_13_45_N_93_50_28_W_&amp;title=Crystal+Lake+Wind+Farm" TargetMode="External"/><Relationship Id="rId18" Type="http://schemas.openxmlformats.org/officeDocument/2006/relationships/hyperlink" Target="http://tools.wmflabs.org/geohack/geohack.php?pagename=List_of_wind_farms_in_the_United_States&amp;params=45_44_31_N_120_43_32_W_&amp;title=Windy+Point+Windy+Flats" TargetMode="External"/><Relationship Id="rId3" Type="http://schemas.openxmlformats.org/officeDocument/2006/relationships/hyperlink" Target="http://en.wikipedia.org/wiki/Alta_Wind_Energy_Center" TargetMode="External"/><Relationship Id="rId7" Type="http://schemas.openxmlformats.org/officeDocument/2006/relationships/hyperlink" Target="http://en.wikipedia.org/wiki/List_of_wind_farms_in_the_United_States#cite_note-6" TargetMode="External"/><Relationship Id="rId12" Type="http://schemas.openxmlformats.org/officeDocument/2006/relationships/hyperlink" Target="http://en.wikipedia.org/wiki/Crystal_Lake_Wind_Farm" TargetMode="External"/><Relationship Id="rId17" Type="http://schemas.openxmlformats.org/officeDocument/2006/relationships/hyperlink" Target="http://en.wikipedia.org/wiki/Windy_Point/Windy_Flats" TargetMode="External"/><Relationship Id="rId2" Type="http://schemas.openxmlformats.org/officeDocument/2006/relationships/slide" Target="../slides/slide9.xml"/><Relationship Id="rId16" Type="http://schemas.openxmlformats.org/officeDocument/2006/relationships/hyperlink" Target="http://tools.wmflabs.org/geohack/geohack.php?pagename=List_of_wind_farms_in_the_United_States&amp;params=32_15_52_N_100_20_39_W_&amp;title=Roscoe+Wind+Project" TargetMode="External"/><Relationship Id="rId20" Type="http://schemas.openxmlformats.org/officeDocument/2006/relationships/hyperlink" Target="http://tools.wmflabs.org/geohack/geohack.php?pagename=List_of_wind_farms_in_the_United_States&amp;params=45_25_07_N_70_32_40_W_&amp;title=Kibby+Wind+Power+Project" TargetMode="External"/><Relationship Id="rId1" Type="http://schemas.openxmlformats.org/officeDocument/2006/relationships/notesMaster" Target="../notesMasters/notesMaster1.xml"/><Relationship Id="rId6" Type="http://schemas.openxmlformats.org/officeDocument/2006/relationships/hyperlink" Target="http://en.wikipedia.org/wiki/List_of_wind_farms_in_the_United_States#cite_note-5" TargetMode="External"/><Relationship Id="rId11" Type="http://schemas.openxmlformats.org/officeDocument/2006/relationships/hyperlink" Target="http://tools.wmflabs.org/geohack/geohack.php?pagename=List_of_wind_farms_in_the_United_States&amp;params=41_00_N_84_35_W_&amp;title=Blue+Creek+Wind+Farm" TargetMode="External"/><Relationship Id="rId5" Type="http://schemas.openxmlformats.org/officeDocument/2006/relationships/hyperlink" Target="http://en.wikipedia.org/wiki/List_of_wind_farms_in_the_United_States#cite_note-4" TargetMode="External"/><Relationship Id="rId15" Type="http://schemas.openxmlformats.org/officeDocument/2006/relationships/hyperlink" Target="http://en.wikipedia.org/wiki/List_of_wind_farms_in_the_United_States#cite_note-34" TargetMode="External"/><Relationship Id="rId10" Type="http://schemas.openxmlformats.org/officeDocument/2006/relationships/hyperlink" Target="http://tools.wmflabs.org/geohack/geohack.php?pagename=List_of_wind_farms_in_the_United_States&amp;params=37_43_57_N_121_39_9_W_&amp;title=Altamont+Pass+Wind+Farm" TargetMode="External"/><Relationship Id="rId19" Type="http://schemas.openxmlformats.org/officeDocument/2006/relationships/hyperlink" Target="http://en.wikipedia.org/wiki/Kibby_Mountain#Kibby_Wind_Power_Project" TargetMode="External"/><Relationship Id="rId4" Type="http://schemas.openxmlformats.org/officeDocument/2006/relationships/hyperlink" Target="http://en.wikipedia.org/wiki/List_of_wind_farms_in_the_United_States#cite_note-eia_epm_0511-3" TargetMode="External"/><Relationship Id="rId9" Type="http://schemas.openxmlformats.org/officeDocument/2006/relationships/hyperlink" Target="http://en.wikipedia.org/wiki/Altamont_Pass_Wind_Farm" TargetMode="External"/><Relationship Id="rId14" Type="http://schemas.openxmlformats.org/officeDocument/2006/relationships/hyperlink" Target="http://en.wikipedia.org/wiki/Roscoe_Wind_Farm"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en.wikipedia.org\wiki\El_Hierro"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ccessscience.com/content.aspx?id=75756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Solar</a:t>
            </a:r>
            <a:r>
              <a:rPr lang="en-US" baseline="0" dirty="0" smtClean="0"/>
              <a:t> CSP = Concentrated solar power (Mirrors or lenses used to heat something).</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2</a:t>
            </a:fld>
            <a:endParaRPr lang="en-US"/>
          </a:p>
        </p:txBody>
      </p:sp>
    </p:spTree>
    <p:extLst>
      <p:ext uri="{BB962C8B-B14F-4D97-AF65-F5344CB8AC3E}">
        <p14:creationId xmlns:p14="http://schemas.microsoft.com/office/powerpoint/2010/main" val="207233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lvl="1"/>
                <a:r>
                  <a:rPr lang="en-US" dirty="0" smtClean="0"/>
                  <a:t>A = </a:t>
                </a:r>
                <a:r>
                  <a:rPr lang="en-US" dirty="0" smtClean="0">
                    <a:sym typeface="Symbol"/>
                  </a:rPr>
                  <a:t> </a:t>
                </a:r>
                <a:r>
                  <a:rPr lang="en-US" dirty="0" smtClean="0"/>
                  <a:t>R</a:t>
                </a:r>
                <a:r>
                  <a:rPr lang="en-US" baseline="30000" dirty="0" smtClean="0"/>
                  <a:t>2</a:t>
                </a:r>
                <a:r>
                  <a:rPr lang="en-US" dirty="0" smtClean="0"/>
                  <a:t> = 3.14·50</a:t>
                </a:r>
                <a:r>
                  <a:rPr lang="en-US" baseline="30000" dirty="0" smtClean="0"/>
                  <a:t>2</a:t>
                </a:r>
                <a:r>
                  <a:rPr lang="en-US" dirty="0" smtClean="0"/>
                  <a:t> = 7850 m</a:t>
                </a:r>
                <a:r>
                  <a:rPr lang="en-US" baseline="30000" dirty="0" smtClean="0"/>
                  <a:t>2</a:t>
                </a:r>
                <a:r>
                  <a:rPr lang="en-US" dirty="0" smtClean="0"/>
                  <a:t> </a:t>
                </a:r>
                <a:endParaRPr lang="en-US" dirty="0" smtClean="0"/>
              </a:p>
              <a:p>
                <a:pPr lvl="1"/>
                <a:endParaRPr lang="en-US" dirty="0" smtClean="0"/>
              </a:p>
              <a:p>
                <a:pPr lvl="1"/>
                <a:r>
                  <a:rPr lang="en-US" dirty="0"/>
                  <a:t>P</a:t>
                </a:r>
                <a:r>
                  <a:rPr lang="en-US" baseline="-25000" dirty="0"/>
                  <a:t>w</a:t>
                </a:r>
                <a:r>
                  <a:rPr lang="en-US" dirty="0"/>
                  <a:t> = 0.5 </a:t>
                </a:r>
                <a:r>
                  <a:rPr lang="en-US" dirty="0">
                    <a:sym typeface="Symbol"/>
                  </a:rPr>
                  <a:t></a:t>
                </a:r>
                <a:r>
                  <a:rPr lang="en-US" dirty="0"/>
                  <a:t> A V</a:t>
                </a:r>
                <a:r>
                  <a:rPr lang="en-US" baseline="30000" dirty="0"/>
                  <a:t>3</a:t>
                </a:r>
                <a:r>
                  <a:rPr lang="en-US" dirty="0"/>
                  <a:t> </a:t>
                </a:r>
                <a:r>
                  <a:rPr lang="en-US" dirty="0" smtClean="0"/>
                  <a:t>= 0.5·1.1839·7850·5</a:t>
                </a:r>
                <a:r>
                  <a:rPr lang="en-US" baseline="30000" dirty="0" smtClean="0"/>
                  <a:t>3</a:t>
                </a:r>
                <a:r>
                  <a:rPr lang="en-US" dirty="0" smtClean="0"/>
                  <a:t> = 580,851 </a:t>
                </a:r>
                <a:r>
                  <a:rPr lang="en-US" dirty="0" smtClean="0"/>
                  <a:t>W</a:t>
                </a:r>
              </a:p>
              <a:p>
                <a:pPr lvl="1"/>
                <a:endParaRPr lang="en-US" dirty="0" smtClean="0"/>
              </a:p>
              <a:p>
                <a:pPr lvl="2"/>
                <a:r>
                  <a:rPr lang="en-US" dirty="0" smtClean="0"/>
                  <a:t>Units: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𝑘𝑔</m:t>
                        </m:r>
                        <m:r>
                          <a:rPr lang="en-US" b="0" i="1" smtClean="0">
                            <a:latin typeface="Cambria Math"/>
                          </a:rPr>
                          <m:t> </m:t>
                        </m:r>
                      </m:num>
                      <m:den>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den>
                    </m:f>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a:rPr>
                              <m:t>𝑚</m:t>
                            </m:r>
                          </m:e>
                          <m:sup>
                            <m:r>
                              <a:rPr lang="en-US" b="0" i="1" smtClean="0">
                                <a:latin typeface="Cambria Math"/>
                              </a:rPr>
                              <m:t>3</m:t>
                            </m:r>
                          </m:sup>
                        </m:sSup>
                      </m:num>
                      <m:den>
                        <m:sSup>
                          <m:sSupPr>
                            <m:ctrlPr>
                              <a:rPr lang="en-US" i="1" smtClean="0">
                                <a:latin typeface="Cambria Math" panose="02040503050406030204" pitchFamily="18" charset="0"/>
                              </a:rPr>
                            </m:ctrlPr>
                          </m:sSupPr>
                          <m:e>
                            <m:r>
                              <a:rPr lang="en-US" b="0" i="1" smtClean="0">
                                <a:latin typeface="Cambria Math"/>
                              </a:rPr>
                              <m:t>𝑠</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𝑘𝑔</m:t>
                        </m:r>
                        <m:r>
                          <a:rPr lang="en-US" b="0" i="1" smtClean="0">
                            <a:latin typeface="Cambria Math"/>
                          </a:rPr>
                          <m:t> </m:t>
                        </m:r>
                        <m:sSup>
                          <m:sSupPr>
                            <m:ctrlPr>
                              <a:rPr lang="en-US" b="0" i="1" smtClean="0">
                                <a:latin typeface="Cambria Math" panose="02040503050406030204" pitchFamily="18" charset="0"/>
                              </a:rPr>
                            </m:ctrlPr>
                          </m:sSupPr>
                          <m:e>
                            <m:r>
                              <a:rPr lang="en-US" b="0" i="1" smtClean="0">
                                <a:latin typeface="Cambria Math"/>
                              </a:rPr>
                              <m:t>𝑚</m:t>
                            </m:r>
                          </m:e>
                          <m:sup>
                            <m:r>
                              <a:rPr lang="en-US" b="0" i="1" smtClean="0">
                                <a:latin typeface="Cambria Math"/>
                              </a:rPr>
                              <m:t>2</m:t>
                            </m:r>
                          </m:sup>
                        </m:sSup>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3</m:t>
                            </m:r>
                          </m:sup>
                        </m:sSup>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𝑘𝑔</m:t>
                        </m:r>
                        <m:r>
                          <a:rPr lang="en-US" b="0" i="1" smtClean="0">
                            <a:latin typeface="Cambria Math"/>
                          </a:rPr>
                          <m:t> </m:t>
                        </m:r>
                        <m:r>
                          <a:rPr lang="en-US" b="0" i="1" smtClean="0">
                            <a:latin typeface="Cambria Math"/>
                          </a:rPr>
                          <m:t>𝑚</m:t>
                        </m:r>
                      </m:num>
                      <m:den>
                        <m:sSup>
                          <m:sSupPr>
                            <m:ctrlPr>
                              <a:rPr lang="en-US" b="0" i="1" smtClean="0">
                                <a:latin typeface="Cambria Math" panose="02040503050406030204" pitchFamily="18" charset="0"/>
                              </a:rPr>
                            </m:ctrlPr>
                          </m:sSupPr>
                          <m:e>
                            <m:r>
                              <a:rPr lang="en-US" b="0" i="1" smtClean="0">
                                <a:latin typeface="Cambria Math"/>
                              </a:rPr>
                              <m:t>𝑠</m:t>
                            </m:r>
                          </m:e>
                          <m:sup>
                            <m:r>
                              <a:rPr lang="en-US" b="0" i="1" smtClean="0">
                                <a:latin typeface="Cambria Math"/>
                              </a:rPr>
                              <m:t>2</m:t>
                            </m:r>
                          </m:sup>
                        </m:sSup>
                      </m:den>
                    </m:f>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m:t>
                    </m:r>
                    <m:r>
                      <a:rPr lang="en-US" b="0" i="1" smtClean="0">
                        <a:latin typeface="Cambria Math"/>
                      </a:rPr>
                      <m:t>𝑁</m:t>
                    </m:r>
                    <m:f>
                      <m:fPr>
                        <m:ctrlPr>
                          <a:rPr lang="en-US" b="0" i="1" smtClean="0">
                            <a:latin typeface="Cambria Math" panose="02040503050406030204" pitchFamily="18" charset="0"/>
                          </a:rPr>
                        </m:ctrlPr>
                      </m:fPr>
                      <m:num>
                        <m:r>
                          <a:rPr lang="en-US" b="0" i="1" smtClean="0">
                            <a:latin typeface="Cambria Math"/>
                          </a:rPr>
                          <m:t>𝑚</m:t>
                        </m:r>
                      </m:num>
                      <m:den>
                        <m:r>
                          <a:rPr lang="en-US" b="0" i="1" smtClean="0">
                            <a:latin typeface="Cambria Math"/>
                          </a:rPr>
                          <m:t>𝑠</m:t>
                        </m:r>
                      </m:den>
                    </m:f>
                    <m:r>
                      <a:rPr lang="en-US" b="0" i="1" smtClean="0">
                        <a:latin typeface="Cambria Math"/>
                      </a:rPr>
                      <m:t>=</m:t>
                    </m:r>
                    <m:r>
                      <a:rPr lang="en-US" b="0" i="1" smtClean="0">
                        <a:latin typeface="Cambria Math"/>
                      </a:rPr>
                      <m:t>𝑊</m:t>
                    </m:r>
                  </m:oMath>
                </a14:m>
                <a:endParaRPr lang="en-US" dirty="0" smtClean="0"/>
              </a:p>
              <a:p>
                <a:endParaRPr lang="en-US" dirty="0"/>
              </a:p>
            </p:txBody>
          </p:sp>
        </mc:Choice>
        <mc:Fallback>
          <p:sp>
            <p:nvSpPr>
              <p:cNvPr id="3" name="Notes Placeholder 2"/>
              <p:cNvSpPr>
                <a:spLocks noGrp="1"/>
              </p:cNvSpPr>
              <p:nvPr>
                <p:ph type="body" idx="1"/>
              </p:nvPr>
            </p:nvSpPr>
            <p:spPr/>
            <p:txBody>
              <a:bodyPr/>
              <a:lstStyle/>
              <a:p>
                <a:pPr lvl="1"/>
                <a:r>
                  <a:rPr lang="en-US" dirty="0" smtClean="0"/>
                  <a:t>A = </a:t>
                </a:r>
                <a:r>
                  <a:rPr lang="en-US" dirty="0" smtClean="0">
                    <a:sym typeface="Symbol"/>
                  </a:rPr>
                  <a:t> </a:t>
                </a:r>
                <a:r>
                  <a:rPr lang="en-US" dirty="0" smtClean="0"/>
                  <a:t>R</a:t>
                </a:r>
                <a:r>
                  <a:rPr lang="en-US" baseline="30000" dirty="0" smtClean="0"/>
                  <a:t>2</a:t>
                </a:r>
                <a:r>
                  <a:rPr lang="en-US" dirty="0" smtClean="0"/>
                  <a:t> = 3.14·50</a:t>
                </a:r>
                <a:r>
                  <a:rPr lang="en-US" baseline="30000" dirty="0" smtClean="0"/>
                  <a:t>2</a:t>
                </a:r>
                <a:r>
                  <a:rPr lang="en-US" dirty="0" smtClean="0"/>
                  <a:t> = 7850 m</a:t>
                </a:r>
                <a:r>
                  <a:rPr lang="en-US" baseline="30000" dirty="0" smtClean="0"/>
                  <a:t>2</a:t>
                </a:r>
                <a:r>
                  <a:rPr lang="en-US" dirty="0" smtClean="0"/>
                  <a:t> </a:t>
                </a:r>
                <a:endParaRPr lang="en-US" dirty="0" smtClean="0"/>
              </a:p>
              <a:p>
                <a:pPr lvl="1"/>
                <a:endParaRPr lang="en-US" dirty="0" smtClean="0"/>
              </a:p>
              <a:p>
                <a:pPr lvl="1"/>
                <a:r>
                  <a:rPr lang="en-US" dirty="0"/>
                  <a:t>P</a:t>
                </a:r>
                <a:r>
                  <a:rPr lang="en-US" baseline="-25000" dirty="0"/>
                  <a:t>w</a:t>
                </a:r>
                <a:r>
                  <a:rPr lang="en-US" dirty="0"/>
                  <a:t> = 0.5 </a:t>
                </a:r>
                <a:r>
                  <a:rPr lang="en-US" dirty="0">
                    <a:sym typeface="Symbol"/>
                  </a:rPr>
                  <a:t></a:t>
                </a:r>
                <a:r>
                  <a:rPr lang="en-US" dirty="0"/>
                  <a:t> A V</a:t>
                </a:r>
                <a:r>
                  <a:rPr lang="en-US" baseline="30000" dirty="0"/>
                  <a:t>3</a:t>
                </a:r>
                <a:r>
                  <a:rPr lang="en-US" dirty="0"/>
                  <a:t> </a:t>
                </a:r>
                <a:r>
                  <a:rPr lang="en-US" dirty="0" smtClean="0"/>
                  <a:t>= 0.5·1.1839·7850·5</a:t>
                </a:r>
                <a:r>
                  <a:rPr lang="en-US" baseline="30000" dirty="0" smtClean="0"/>
                  <a:t>3</a:t>
                </a:r>
                <a:r>
                  <a:rPr lang="en-US" dirty="0" smtClean="0"/>
                  <a:t> = 580,851 </a:t>
                </a:r>
                <a:r>
                  <a:rPr lang="en-US" dirty="0" smtClean="0"/>
                  <a:t>W</a:t>
                </a:r>
              </a:p>
              <a:p>
                <a:pPr lvl="1"/>
                <a:endParaRPr lang="en-US" dirty="0" smtClean="0"/>
              </a:p>
              <a:p>
                <a:pPr lvl="2"/>
                <a:r>
                  <a:rPr lang="en-US" dirty="0" smtClean="0"/>
                  <a:t>Units:  </a:t>
                </a:r>
                <a:r>
                  <a:rPr lang="en-US" i="0" smtClean="0">
                    <a:latin typeface="Cambria Math" panose="02040503050406030204" pitchFamily="18" charset="0"/>
                  </a:rPr>
                  <a:t>(</a:t>
                </a:r>
                <a:r>
                  <a:rPr lang="en-US" b="0" i="0" smtClean="0">
                    <a:latin typeface="Cambria Math"/>
                  </a:rPr>
                  <a:t>𝑘𝑔 </a:t>
                </a:r>
                <a:r>
                  <a:rPr lang="en-US" b="0" i="0" smtClean="0">
                    <a:latin typeface="Cambria Math" panose="02040503050406030204" pitchFamily="18" charset="0"/>
                  </a:rPr>
                  <a:t>)/</a:t>
                </a:r>
                <a:r>
                  <a:rPr lang="en-US" b="0" i="0" smtClean="0">
                    <a:latin typeface="Cambria Math"/>
                  </a:rPr>
                  <a:t>𝑚</a:t>
                </a:r>
                <a:r>
                  <a:rPr lang="en-US" b="0" i="0" smtClean="0">
                    <a:latin typeface="Cambria Math" panose="02040503050406030204" pitchFamily="18" charset="0"/>
                  </a:rPr>
                  <a:t>^</a:t>
                </a:r>
                <a:r>
                  <a:rPr lang="en-US" b="0" i="0" smtClean="0">
                    <a:latin typeface="Cambria Math"/>
                  </a:rPr>
                  <a:t>3</a:t>
                </a:r>
                <a:r>
                  <a:rPr lang="en-US" b="0" i="0" smtClean="0">
                    <a:latin typeface="Cambria Math" panose="02040503050406030204" pitchFamily="18" charset="0"/>
                  </a:rPr>
                  <a:t>  </a:t>
                </a:r>
                <a:r>
                  <a:rPr lang="en-US" b="0" i="0" smtClean="0">
                    <a:latin typeface="Cambria Math"/>
                  </a:rPr>
                  <a:t>𝑚</a:t>
                </a:r>
                <a:r>
                  <a:rPr lang="en-US" b="0" i="0" smtClean="0">
                    <a:latin typeface="Cambria Math" panose="02040503050406030204" pitchFamily="18" charset="0"/>
                  </a:rPr>
                  <a:t>^</a:t>
                </a:r>
                <a:r>
                  <a:rPr lang="en-US" b="0" i="0" smtClean="0">
                    <a:latin typeface="Cambria Math"/>
                  </a:rPr>
                  <a:t>2</a:t>
                </a:r>
                <a:r>
                  <a:rPr lang="en-US" b="0" i="0" smtClean="0">
                    <a:latin typeface="Cambria Math" panose="02040503050406030204" pitchFamily="18" charset="0"/>
                  </a:rPr>
                  <a:t> </a:t>
                </a:r>
                <a:r>
                  <a:rPr lang="en-US" i="0" smtClean="0">
                    <a:latin typeface="Cambria Math" panose="02040503050406030204" pitchFamily="18" charset="0"/>
                  </a:rPr>
                  <a:t> </a:t>
                </a:r>
                <a:r>
                  <a:rPr lang="en-US" b="0" i="0" smtClean="0">
                    <a:latin typeface="Cambria Math"/>
                  </a:rPr>
                  <a:t>𝑚</a:t>
                </a:r>
                <a:r>
                  <a:rPr lang="en-US" b="0" i="0" smtClean="0">
                    <a:latin typeface="Cambria Math" panose="02040503050406030204" pitchFamily="18" charset="0"/>
                  </a:rPr>
                  <a:t>^</a:t>
                </a:r>
                <a:r>
                  <a:rPr lang="en-US" b="0" i="0" smtClean="0">
                    <a:latin typeface="Cambria Math"/>
                  </a:rPr>
                  <a:t>3</a:t>
                </a:r>
                <a:r>
                  <a:rPr lang="en-US" b="0" i="0" smtClean="0">
                    <a:latin typeface="Cambria Math" panose="02040503050406030204" pitchFamily="18" charset="0"/>
                  </a:rPr>
                  <a:t>/</a:t>
                </a:r>
                <a:r>
                  <a:rPr lang="en-US" b="0" i="0" smtClean="0">
                    <a:latin typeface="Cambria Math"/>
                  </a:rPr>
                  <a:t>𝑠</a:t>
                </a:r>
                <a:r>
                  <a:rPr lang="en-US" b="0" i="0" smtClean="0">
                    <a:latin typeface="Cambria Math" panose="02040503050406030204" pitchFamily="18" charset="0"/>
                  </a:rPr>
                  <a:t>^</a:t>
                </a:r>
                <a:r>
                  <a:rPr lang="en-US" b="0" i="0" smtClean="0">
                    <a:latin typeface="Cambria Math"/>
                  </a:rPr>
                  <a:t>3</a:t>
                </a:r>
                <a:r>
                  <a:rPr lang="en-US" b="0" i="0" smtClean="0">
                    <a:latin typeface="Cambria Math" panose="02040503050406030204" pitchFamily="18" charset="0"/>
                  </a:rPr>
                  <a:t> </a:t>
                </a:r>
                <a:r>
                  <a:rPr lang="en-US" b="0" i="0" smtClean="0">
                    <a:latin typeface="Cambria Math"/>
                  </a:rPr>
                  <a:t>=</a:t>
                </a:r>
                <a:r>
                  <a:rPr lang="en-US" b="0" i="0" smtClean="0">
                    <a:latin typeface="Cambria Math" panose="02040503050406030204" pitchFamily="18" charset="0"/>
                  </a:rPr>
                  <a:t>(</a:t>
                </a:r>
                <a:r>
                  <a:rPr lang="en-US" b="0" i="0" smtClean="0">
                    <a:latin typeface="Cambria Math"/>
                  </a:rPr>
                  <a:t>𝑘𝑔 𝑚</a:t>
                </a:r>
                <a:r>
                  <a:rPr lang="en-US" b="0" i="0" smtClean="0">
                    <a:latin typeface="Cambria Math" panose="02040503050406030204" pitchFamily="18" charset="0"/>
                  </a:rPr>
                  <a:t>^</a:t>
                </a:r>
                <a:r>
                  <a:rPr lang="en-US" b="0" i="0" smtClean="0">
                    <a:latin typeface="Cambria Math"/>
                  </a:rPr>
                  <a:t>2</a:t>
                </a:r>
                <a:r>
                  <a:rPr lang="en-US" b="0" i="0" smtClean="0">
                    <a:latin typeface="Cambria Math" panose="02040503050406030204" pitchFamily="18" charset="0"/>
                  </a:rPr>
                  <a:t>)/</a:t>
                </a:r>
                <a:r>
                  <a:rPr lang="en-US" b="0" i="0" smtClean="0">
                    <a:latin typeface="Cambria Math"/>
                  </a:rPr>
                  <a:t>𝑠</a:t>
                </a:r>
                <a:r>
                  <a:rPr lang="en-US" b="0" i="0" smtClean="0">
                    <a:latin typeface="Cambria Math" panose="02040503050406030204" pitchFamily="18" charset="0"/>
                  </a:rPr>
                  <a:t>^</a:t>
                </a:r>
                <a:r>
                  <a:rPr lang="en-US" b="0" i="0" smtClean="0">
                    <a:latin typeface="Cambria Math"/>
                  </a:rPr>
                  <a:t>3</a:t>
                </a:r>
                <a:r>
                  <a:rPr lang="en-US" b="0" i="0" smtClean="0">
                    <a:latin typeface="Cambria Math" panose="02040503050406030204" pitchFamily="18" charset="0"/>
                  </a:rPr>
                  <a:t> </a:t>
                </a:r>
                <a:r>
                  <a:rPr lang="en-US" b="0" i="0" smtClean="0">
                    <a:latin typeface="Cambria Math"/>
                  </a:rPr>
                  <a:t>=</a:t>
                </a:r>
                <a:r>
                  <a:rPr lang="en-US" b="0" i="0" smtClean="0">
                    <a:latin typeface="Cambria Math" panose="02040503050406030204" pitchFamily="18" charset="0"/>
                  </a:rPr>
                  <a:t>(</a:t>
                </a:r>
                <a:r>
                  <a:rPr lang="en-US" b="0" i="0" smtClean="0">
                    <a:latin typeface="Cambria Math"/>
                  </a:rPr>
                  <a:t>𝑘𝑔 𝑚</a:t>
                </a:r>
                <a:r>
                  <a:rPr lang="en-US" b="0" i="0" smtClean="0">
                    <a:latin typeface="Cambria Math" panose="02040503050406030204" pitchFamily="18" charset="0"/>
                  </a:rPr>
                  <a:t>)/</a:t>
                </a:r>
                <a:r>
                  <a:rPr lang="en-US" b="0" i="0" smtClean="0">
                    <a:latin typeface="Cambria Math"/>
                  </a:rPr>
                  <a:t>𝑠</a:t>
                </a:r>
                <a:r>
                  <a:rPr lang="en-US" b="0" i="0" smtClean="0">
                    <a:latin typeface="Cambria Math" panose="02040503050406030204" pitchFamily="18" charset="0"/>
                  </a:rPr>
                  <a:t>^</a:t>
                </a:r>
                <a:r>
                  <a:rPr lang="en-US" b="0" i="0" smtClean="0">
                    <a:latin typeface="Cambria Math"/>
                  </a:rPr>
                  <a:t>2</a:t>
                </a:r>
                <a:r>
                  <a:rPr lang="en-US" b="0" i="0" smtClean="0">
                    <a:latin typeface="Cambria Math" panose="02040503050406030204" pitchFamily="18" charset="0"/>
                  </a:rPr>
                  <a:t>  </a:t>
                </a:r>
                <a:r>
                  <a:rPr lang="en-US" b="0" i="0" smtClean="0">
                    <a:latin typeface="Cambria Math"/>
                  </a:rPr>
                  <a:t> 𝑚</a:t>
                </a:r>
                <a:r>
                  <a:rPr lang="en-US" b="0" i="0" smtClean="0">
                    <a:latin typeface="Cambria Math" panose="02040503050406030204" pitchFamily="18" charset="0"/>
                  </a:rPr>
                  <a:t>/</a:t>
                </a:r>
                <a:r>
                  <a:rPr lang="en-US" b="0" i="0" smtClean="0">
                    <a:latin typeface="Cambria Math"/>
                  </a:rPr>
                  <a:t>𝑠=𝑁 𝑚</a:t>
                </a:r>
                <a:r>
                  <a:rPr lang="en-US" b="0" i="0" smtClean="0">
                    <a:latin typeface="Cambria Math" panose="02040503050406030204" pitchFamily="18" charset="0"/>
                  </a:rPr>
                  <a:t>/</a:t>
                </a:r>
                <a:r>
                  <a:rPr lang="en-US" b="0" i="0" smtClean="0">
                    <a:latin typeface="Cambria Math"/>
                  </a:rPr>
                  <a:t>𝑠=𝑊</a:t>
                </a: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4AFB79BD-CDDC-4B39-965E-DEB59BEEA673}" type="slidenum">
              <a:rPr lang="en-US" smtClean="0"/>
              <a:pPr/>
              <a:t>21</a:t>
            </a:fld>
            <a:endParaRPr lang="en-US"/>
          </a:p>
        </p:txBody>
      </p:sp>
    </p:spTree>
    <p:extLst>
      <p:ext uri="{BB962C8B-B14F-4D97-AF65-F5344CB8AC3E}">
        <p14:creationId xmlns:p14="http://schemas.microsoft.com/office/powerpoint/2010/main" val="110381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next slide for calculations</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25</a:t>
            </a:fld>
            <a:endParaRPr lang="en-US"/>
          </a:p>
        </p:txBody>
      </p:sp>
    </p:spTree>
    <p:extLst>
      <p:ext uri="{BB962C8B-B14F-4D97-AF65-F5344CB8AC3E}">
        <p14:creationId xmlns:p14="http://schemas.microsoft.com/office/powerpoint/2010/main" val="118275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Column 4 = Column 2 x Column 3, e.g., Bin 4: 1747 x 0.111 = 194 kWh</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ym typeface="Symbol"/>
              </a:rPr>
              <a:t>Column 4 = Electricity produced in a year = 2598 kWh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AFB79BD-CDDC-4B39-965E-DEB59BEEA673}" type="slidenum">
              <a:rPr lang="en-US" smtClean="0"/>
              <a:pPr/>
              <a:t>26</a:t>
            </a:fld>
            <a:endParaRPr lang="en-US"/>
          </a:p>
        </p:txBody>
      </p:sp>
    </p:spTree>
    <p:extLst>
      <p:ext uri="{BB962C8B-B14F-4D97-AF65-F5344CB8AC3E}">
        <p14:creationId xmlns:p14="http://schemas.microsoft.com/office/powerpoint/2010/main" val="443051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CEP = Clean Energy Program</a:t>
            </a:r>
          </a:p>
          <a:p>
            <a:r>
              <a:rPr lang="en-US" dirty="0" smtClean="0"/>
              <a:t>WREC = </a:t>
            </a:r>
            <a:r>
              <a:rPr lang="en-US" dirty="0" smtClean="0"/>
              <a:t>Wind </a:t>
            </a:r>
            <a:r>
              <a:rPr lang="en-US" dirty="0" smtClean="0"/>
              <a:t>Renewable Energy </a:t>
            </a:r>
            <a:r>
              <a:rPr lang="en-US" dirty="0" smtClean="0"/>
              <a:t>Credit</a:t>
            </a:r>
          </a:p>
          <a:p>
            <a:endParaRPr lang="en-US" dirty="0" smtClean="0"/>
          </a:p>
          <a:p>
            <a:r>
              <a:rPr lang="en-US" dirty="0" smtClean="0"/>
              <a:t>Revenue</a:t>
            </a:r>
          </a:p>
          <a:p>
            <a:pPr lvl="1"/>
            <a:r>
              <a:rPr lang="en-US" dirty="0" smtClean="0"/>
              <a:t>Electricity = $0.12/kWh</a:t>
            </a:r>
          </a:p>
          <a:p>
            <a:pPr lvl="2"/>
            <a:r>
              <a:rPr lang="en-US" dirty="0" smtClean="0"/>
              <a:t>$0.12/kWh · 2,600 kWh/</a:t>
            </a:r>
            <a:r>
              <a:rPr lang="en-US" dirty="0" err="1" smtClean="0"/>
              <a:t>yr</a:t>
            </a:r>
            <a:r>
              <a:rPr lang="en-US" dirty="0" smtClean="0"/>
              <a:t> = $312/</a:t>
            </a:r>
            <a:r>
              <a:rPr lang="en-US" dirty="0" err="1" smtClean="0"/>
              <a:t>yr</a:t>
            </a:r>
            <a:endParaRPr lang="en-US" dirty="0" smtClean="0"/>
          </a:p>
          <a:p>
            <a:pPr lvl="1"/>
            <a:r>
              <a:rPr lang="en-US" dirty="0" smtClean="0"/>
              <a:t>WRECs = $0.05/kWh</a:t>
            </a:r>
          </a:p>
          <a:p>
            <a:pPr lvl="2"/>
            <a:r>
              <a:rPr lang="en-US" dirty="0" smtClean="0"/>
              <a:t>$0.05/kWh · 2,600 kWh/</a:t>
            </a:r>
            <a:r>
              <a:rPr lang="en-US" dirty="0" err="1" smtClean="0"/>
              <a:t>yr</a:t>
            </a:r>
            <a:r>
              <a:rPr lang="en-US" dirty="0" smtClean="0"/>
              <a:t>  = $130/</a:t>
            </a:r>
            <a:r>
              <a:rPr lang="en-US" dirty="0" err="1" smtClean="0"/>
              <a:t>yr</a:t>
            </a:r>
            <a:endParaRPr lang="en-US" dirty="0" smtClean="0"/>
          </a:p>
          <a:p>
            <a:pPr lvl="1"/>
            <a:r>
              <a:rPr lang="en-US" dirty="0" smtClean="0"/>
              <a:t>Net Revenue = $312/</a:t>
            </a:r>
            <a:r>
              <a:rPr lang="en-US" dirty="0" err="1" smtClean="0"/>
              <a:t>yr</a:t>
            </a:r>
            <a:r>
              <a:rPr lang="en-US" dirty="0" smtClean="0"/>
              <a:t> + $130/</a:t>
            </a:r>
            <a:r>
              <a:rPr lang="en-US" dirty="0" err="1" smtClean="0"/>
              <a:t>yr</a:t>
            </a:r>
            <a:r>
              <a:rPr lang="en-US" dirty="0" smtClean="0"/>
              <a:t>  = $442</a:t>
            </a:r>
          </a:p>
          <a:p>
            <a:pPr lvl="1"/>
            <a:endParaRPr lang="en-US" dirty="0" smtClean="0"/>
          </a:p>
          <a:p>
            <a:r>
              <a:rPr lang="en-US" dirty="0" smtClean="0"/>
              <a:t>Simple payback = $4980 / $442/</a:t>
            </a:r>
            <a:r>
              <a:rPr lang="en-US" dirty="0" err="1" smtClean="0"/>
              <a:t>yr</a:t>
            </a:r>
            <a:r>
              <a:rPr lang="en-US" dirty="0" smtClean="0"/>
              <a:t> =  11.3 </a:t>
            </a:r>
            <a:r>
              <a:rPr lang="en-US" dirty="0" err="1" smtClean="0"/>
              <a:t>yr</a:t>
            </a:r>
            <a:endParaRPr lang="en-US" dirty="0" smtClean="0"/>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27</a:t>
            </a:fld>
            <a:endParaRPr lang="en-US"/>
          </a:p>
        </p:txBody>
      </p:sp>
    </p:spTree>
    <p:extLst>
      <p:ext uri="{BB962C8B-B14F-4D97-AF65-F5344CB8AC3E}">
        <p14:creationId xmlns:p14="http://schemas.microsoft.com/office/powerpoint/2010/main" val="1352322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Wake turbulence behind individual wind turbines can be seen in the fog in this aerial photo of the Horns Rev wind farm off the Western coast of Denmark. Data collected from wind farms such as this one provide validation to simulation models.</a:t>
            </a:r>
            <a:br>
              <a:rPr lang="en-US" dirty="0" smtClean="0"/>
            </a:br>
            <a:r>
              <a:rPr lang="en-US" i="1" dirty="0" smtClean="0"/>
              <a:t>Courtesy of </a:t>
            </a:r>
            <a:r>
              <a:rPr lang="en-US" i="1" dirty="0" err="1" smtClean="0"/>
              <a:t>Vattenfall</a:t>
            </a:r>
            <a:r>
              <a:rPr lang="en-US" i="1" dirty="0" smtClean="0"/>
              <a:t> Wind Power, Denmark</a:t>
            </a:r>
            <a:endParaRPr lang="en-US" dirty="0" smtClean="0"/>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29</a:t>
            </a:fld>
            <a:endParaRPr lang="en-US"/>
          </a:p>
        </p:txBody>
      </p:sp>
    </p:spTree>
    <p:extLst>
      <p:ext uri="{BB962C8B-B14F-4D97-AF65-F5344CB8AC3E}">
        <p14:creationId xmlns:p14="http://schemas.microsoft.com/office/powerpoint/2010/main" val="319768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Draft PPS 18: Renewable Energy</a:t>
            </a:r>
            <a:br>
              <a:rPr lang="en-US" b="1" dirty="0" smtClean="0"/>
            </a:br>
            <a:r>
              <a:rPr lang="en-US" b="1" dirty="0" smtClean="0"/>
              <a:t>Annex 1 Wind Energy: Spacing of Turbines</a:t>
            </a:r>
          </a:p>
          <a:p>
            <a:r>
              <a:rPr lang="en-US" b="1" dirty="0" smtClean="0"/>
              <a:t>A16. </a:t>
            </a:r>
            <a:r>
              <a:rPr lang="en-US" dirty="0" smtClean="0"/>
              <a:t>Wind turbines need to be positioned so that the distances between them are between 3-10 rotor diameters (about 180-600 </a:t>
            </a:r>
            <a:r>
              <a:rPr lang="en-US" dirty="0" err="1" smtClean="0"/>
              <a:t>metres</a:t>
            </a:r>
            <a:r>
              <a:rPr lang="en-US" dirty="0" smtClean="0"/>
              <a:t> for a wind farm using 60m diameter, 1.3MW wind turbines) depending on the individual circumstances of the site. This spacing represents a compromise between compactness, which </a:t>
            </a:r>
            <a:r>
              <a:rPr lang="en-US" dirty="0" err="1" smtClean="0"/>
              <a:t>minimises</a:t>
            </a:r>
            <a:r>
              <a:rPr lang="en-US" dirty="0" smtClean="0"/>
              <a:t> capital cost, and the need for adequate separations to lessen energy loss through wind shadowing from upstream machines. The required spacing will often be dependent on the prevailing wind direction as illustrated in Figure 3 below, which shows a possible layout for a site in Northern Ireland with a typical South Westerly prevailing wind direction.</a:t>
            </a:r>
          </a:p>
          <a:p>
            <a:r>
              <a:rPr lang="en-US" b="1" dirty="0" smtClean="0"/>
              <a:t>Figure 3</a:t>
            </a:r>
            <a:endParaRPr lang="en-US" dirty="0" smtClean="0"/>
          </a:p>
          <a:p>
            <a:r>
              <a:rPr lang="en-US" b="1" dirty="0" smtClean="0"/>
              <a:t>Example turbine spacing in a wind farm with a South Westerly prevailing wind direction</a:t>
            </a:r>
            <a:endParaRPr lang="en-US" dirty="0" smtClean="0"/>
          </a:p>
          <a:p>
            <a:r>
              <a:rPr lang="en-US" b="1" dirty="0" smtClean="0"/>
              <a:t>A17. </a:t>
            </a:r>
            <a:r>
              <a:rPr lang="en-US" dirty="0" smtClean="0"/>
              <a:t>Bearing in mind the requirements for optimal performance, a distance of not less than two rotor diameters from adjoining property boundaries will generally be expected, unless there is written agreement of adjoining landowners to a lesser distance.</a:t>
            </a:r>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30</a:t>
            </a:fld>
            <a:endParaRPr lang="en-US"/>
          </a:p>
        </p:txBody>
      </p:sp>
    </p:spTree>
    <p:extLst>
      <p:ext uri="{BB962C8B-B14F-4D97-AF65-F5344CB8AC3E}">
        <p14:creationId xmlns:p14="http://schemas.microsoft.com/office/powerpoint/2010/main" val="338133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picture is backbone mounting, tucker county </a:t>
            </a:r>
            <a:r>
              <a:rPr lang="en-US" dirty="0" err="1" smtClean="0"/>
              <a:t>wv</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32</a:t>
            </a:fld>
            <a:endParaRPr lang="en-US"/>
          </a:p>
        </p:txBody>
      </p:sp>
    </p:spTree>
    <p:extLst>
      <p:ext uri="{BB962C8B-B14F-4D97-AF65-F5344CB8AC3E}">
        <p14:creationId xmlns:p14="http://schemas.microsoft.com/office/powerpoint/2010/main" val="2410024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Figure 1. Map of sensitive bird areas in relation to onshore wind farms in England.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Based on the highest sensitivity rating, for any of the species or sites included, in each constituent 1-km square.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www.rspb.org.uk</a:t>
            </a:r>
          </a:p>
          <a:p>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Mapped and written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guidance in relation to birds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and onshore wind energy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development in England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J. A. Bright1, R. H. W. Langston1*, S. Anthony2 </a:t>
            </a:r>
          </a:p>
          <a:p>
            <a:r>
              <a:rPr lang="en-US" sz="1200" b="0" i="0" u="none" strike="noStrike" kern="1200" baseline="0" dirty="0" smtClean="0">
                <a:solidFill>
                  <a:schemeClr val="tx1"/>
                </a:solidFill>
                <a:latin typeface="+mn-lt"/>
                <a:ea typeface="+mn-ea"/>
                <a:cs typeface="+mn-cs"/>
              </a:rPr>
              <a:t>1RSPB, The Lodge, Sandy, Bedfordshire SG19 2DL </a:t>
            </a:r>
          </a:p>
          <a:p>
            <a:r>
              <a:rPr lang="en-US" sz="1200" b="0" i="0" u="none" strike="noStrike" kern="1200" baseline="0" dirty="0" smtClean="0">
                <a:solidFill>
                  <a:schemeClr val="tx1"/>
                </a:solidFill>
                <a:latin typeface="+mn-lt"/>
                <a:ea typeface="+mn-ea"/>
                <a:cs typeface="+mn-cs"/>
              </a:rPr>
              <a:t>2Natural England, 6th Floor, Ashdown House, </a:t>
            </a:r>
          </a:p>
          <a:p>
            <a:r>
              <a:rPr lang="en-US" sz="1200" b="0" i="0" u="none" strike="noStrike" kern="1200" baseline="0" dirty="0" smtClean="0">
                <a:solidFill>
                  <a:schemeClr val="tx1"/>
                </a:solidFill>
                <a:latin typeface="+mn-lt"/>
                <a:ea typeface="+mn-ea"/>
                <a:cs typeface="+mn-cs"/>
              </a:rPr>
              <a:t>123 Victoria Street, London SW1E 6DE </a:t>
            </a:r>
          </a:p>
          <a:p>
            <a:r>
              <a:rPr lang="en-US" sz="1200" b="0" i="0" u="sng" strike="noStrike" kern="1200" baseline="0" dirty="0" smtClean="0">
                <a:solidFill>
                  <a:schemeClr val="tx1"/>
                </a:solidFill>
                <a:latin typeface="+mn-lt"/>
                <a:ea typeface="+mn-ea"/>
                <a:cs typeface="+mn-cs"/>
              </a:rPr>
              <a:t>1*</a:t>
            </a:r>
            <a:r>
              <a:rPr lang="en-US" sz="1200" b="0" i="1" u="sng" strike="noStrike" kern="1200" baseline="0" dirty="0" smtClean="0">
                <a:solidFill>
                  <a:schemeClr val="tx1"/>
                </a:solidFill>
                <a:latin typeface="+mn-lt"/>
                <a:ea typeface="+mn-ea"/>
                <a:cs typeface="+mn-cs"/>
              </a:rPr>
              <a:t>Rowena.Langston@rspb.org.uk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RSPB Research Report No 35 </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34</a:t>
            </a:fld>
            <a:endParaRPr lang="en-US"/>
          </a:p>
        </p:txBody>
      </p:sp>
    </p:spTree>
    <p:extLst>
      <p:ext uri="{BB962C8B-B14F-4D97-AF65-F5344CB8AC3E}">
        <p14:creationId xmlns:p14="http://schemas.microsoft.com/office/powerpoint/2010/main" val="2974983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turbines installed when study done?</a:t>
            </a:r>
          </a:p>
          <a:p>
            <a:endParaRPr lang="en-US" dirty="0" smtClean="0"/>
          </a:p>
          <a:p>
            <a:r>
              <a:rPr lang="en-US" dirty="0" smtClean="0"/>
              <a:t>350 M birds killed</a:t>
            </a:r>
            <a:r>
              <a:rPr lang="en-US" baseline="0" dirty="0" smtClean="0"/>
              <a:t> per year </a:t>
            </a:r>
            <a:r>
              <a:rPr lang="en-US" baseline="0" smtClean="0"/>
              <a:t>by house cat</a:t>
            </a:r>
            <a:endParaRPr lang="en-US"/>
          </a:p>
        </p:txBody>
      </p:sp>
      <p:sp>
        <p:nvSpPr>
          <p:cNvPr id="4" name="Slide Number Placeholder 3"/>
          <p:cNvSpPr>
            <a:spLocks noGrp="1"/>
          </p:cNvSpPr>
          <p:nvPr>
            <p:ph type="sldNum" sz="quarter" idx="10"/>
          </p:nvPr>
        </p:nvSpPr>
        <p:spPr/>
        <p:txBody>
          <a:bodyPr/>
          <a:lstStyle/>
          <a:p>
            <a:fld id="{4AFB79BD-CDDC-4B39-965E-DEB59BEEA673}" type="slidenum">
              <a:rPr lang="en-US" smtClean="0"/>
              <a:pPr/>
              <a:t>35</a:t>
            </a:fld>
            <a:endParaRPr lang="en-US"/>
          </a:p>
        </p:txBody>
      </p:sp>
    </p:spTree>
    <p:extLst>
      <p:ext uri="{BB962C8B-B14F-4D97-AF65-F5344CB8AC3E}">
        <p14:creationId xmlns:p14="http://schemas.microsoft.com/office/powerpoint/2010/main" val="29913063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of a problem in Europe, with lower sun angles</a:t>
            </a:r>
            <a:r>
              <a:rPr lang="en-US" baseline="0" dirty="0" smtClean="0"/>
              <a:t> than US</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38</a:t>
            </a:fld>
            <a:endParaRPr lang="en-US"/>
          </a:p>
        </p:txBody>
      </p:sp>
    </p:spTree>
    <p:extLst>
      <p:ext uri="{BB962C8B-B14F-4D97-AF65-F5344CB8AC3E}">
        <p14:creationId xmlns:p14="http://schemas.microsoft.com/office/powerpoint/2010/main" val="4178429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NSA = National Research Council – As long as they are properly </a:t>
            </a:r>
            <a:r>
              <a:rPr lang="en-US" dirty="0" smtClean="0"/>
              <a:t>sited</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 MW Wind Energy = 2,600 Fewer Tons CO</a:t>
            </a:r>
            <a:r>
              <a:rPr lang="en-US" baseline="-25000" dirty="0" smtClean="0"/>
              <a:t>2</a:t>
            </a:r>
            <a:r>
              <a:rPr lang="en-US"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 Wind Could Power Nation 10x Over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Texas: Most Installed Wind Capacity of US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3</a:t>
            </a:fld>
            <a:endParaRPr lang="en-US"/>
          </a:p>
        </p:txBody>
      </p:sp>
    </p:spTree>
    <p:extLst>
      <p:ext uri="{BB962C8B-B14F-4D97-AF65-F5344CB8AC3E}">
        <p14:creationId xmlns:p14="http://schemas.microsoft.com/office/powerpoint/2010/main" val="1965879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Here is a map of the Elkton wind farm. It appears the designers of the project often took full advantage of the 1000' foot zoning setback from homes for nothing more than reducing the cost of access roads and transmission lines. Here is the Google Earth </a:t>
            </a:r>
            <a:r>
              <a:rPr lang="en-US" sz="1200" dirty="0" err="1" smtClean="0"/>
              <a:t>kmz</a:t>
            </a:r>
            <a:r>
              <a:rPr lang="en-US" sz="1200" dirty="0" smtClean="0"/>
              <a:t> file that was made for the photo below. Download and save with a </a:t>
            </a:r>
            <a:r>
              <a:rPr lang="en-US" sz="1200" dirty="0" err="1" smtClean="0"/>
              <a:t>kmz</a:t>
            </a:r>
            <a:r>
              <a:rPr lang="en-US" sz="1200" dirty="0" smtClean="0"/>
              <a:t> extension and it will load directly into GE by double clicking the file name, assuming Google Earth is installed on your computer. </a:t>
            </a:r>
            <a:r>
              <a:rPr lang="en-US" sz="1200" dirty="0" smtClean="0">
                <a:hlinkClick r:id="rId3" action="ppaction://hlinkfile"/>
              </a:rPr>
              <a:t>Harvest Wind Farm Site Layout plus residences for Google Earth</a:t>
            </a:r>
            <a:r>
              <a:rPr lang="en-US" sz="1200" dirty="0" smtClean="0"/>
              <a:t> (</a:t>
            </a:r>
            <a:r>
              <a:rPr lang="en-US" sz="1200" dirty="0" err="1" smtClean="0"/>
              <a:t>kmz</a:t>
            </a:r>
            <a:r>
              <a:rPr lang="en-US" sz="1200" dirty="0" smtClean="0"/>
              <a:t> 68KB) You can also see residences listed for sale, or lack of them, around Harvest wind farm updated real time on Google Earth. Download this file and run it in Google Earth for listings updated automatically. </a:t>
            </a:r>
            <a:r>
              <a:rPr lang="en-US" sz="1200" dirty="0" smtClean="0">
                <a:hlinkClick r:id="rId4" action="ppaction://hlinkfile"/>
              </a:rPr>
              <a:t>Trulia.com real time residential real estate listings for Huron County</a:t>
            </a:r>
            <a:r>
              <a:rPr lang="en-US" sz="1200" dirty="0" smtClean="0"/>
              <a:t> (</a:t>
            </a:r>
            <a:r>
              <a:rPr lang="en-US" sz="1200" dirty="0" err="1" smtClean="0"/>
              <a:t>kmz</a:t>
            </a:r>
            <a:r>
              <a:rPr lang="en-US" sz="1200" dirty="0" smtClean="0"/>
              <a:t> 1KB) </a:t>
            </a:r>
          </a:p>
          <a:p>
            <a:r>
              <a:rPr lang="en-US" dirty="0" smtClean="0"/>
              <a:t>www.thumbpower.net</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40</a:t>
            </a:fld>
            <a:endParaRPr lang="en-US"/>
          </a:p>
        </p:txBody>
      </p:sp>
    </p:spTree>
    <p:extLst>
      <p:ext uri="{BB962C8B-B14F-4D97-AF65-F5344CB8AC3E}">
        <p14:creationId xmlns:p14="http://schemas.microsoft.com/office/powerpoint/2010/main" val="3694086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mn-lt"/>
                <a:ea typeface="+mn-ea"/>
                <a:cs typeface="+mn-cs"/>
              </a:rPr>
              <a:t>Ice Throw - GE Energy </a:t>
            </a:r>
            <a:r>
              <a:rPr lang="en-US" sz="1200" b="1" kern="1200" baseline="0" dirty="0" smtClean="0">
                <a:solidFill>
                  <a:schemeClr val="tx1"/>
                </a:solidFill>
                <a:latin typeface="+mn-lt"/>
                <a:ea typeface="+mn-ea"/>
                <a:cs typeface="+mn-cs"/>
              </a:rPr>
              <a:t>David Wahl Philippe </a:t>
            </a:r>
            <a:r>
              <a:rPr lang="en-US" sz="1200" b="1" kern="1200" baseline="0" dirty="0" err="1" smtClean="0">
                <a:solidFill>
                  <a:schemeClr val="tx1"/>
                </a:solidFill>
                <a:latin typeface="+mn-lt"/>
                <a:ea typeface="+mn-ea"/>
                <a:cs typeface="+mn-cs"/>
              </a:rPr>
              <a:t>Giguere</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Wind Application Engineering GE Energy Greenville, SC</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Noise - </a:t>
            </a:r>
            <a:r>
              <a:rPr lang="en-US" sz="1200" b="1" kern="1200" dirty="0" smtClean="0">
                <a:solidFill>
                  <a:schemeClr val="tx1"/>
                </a:solidFill>
                <a:latin typeface="+mn-lt"/>
                <a:ea typeface="+mn-ea"/>
                <a:cs typeface="+mn-cs"/>
              </a:rPr>
              <a:t>GERMANY</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Different setbacks apply according to the noise level protection of the area :</a:t>
            </a:r>
          </a:p>
          <a:p>
            <a:r>
              <a:rPr lang="en-US" sz="1200" kern="1200" dirty="0" smtClean="0">
                <a:solidFill>
                  <a:schemeClr val="tx1"/>
                </a:solidFill>
                <a:latin typeface="+mn-lt"/>
                <a:ea typeface="+mn-ea"/>
                <a:cs typeface="+mn-cs"/>
              </a:rPr>
              <a:t>- “quiet regions” [35 dB(A)]: 1,000-1,500 m (3,281-4,921 ft)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“middle regions” [(40 dB(A)]: 600-1,000 m (1,969-3,281 ft)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“standard region” [(45 dB(A)]: 300-600 m (984-1,969 ft)</a:t>
            </a:r>
          </a:p>
          <a:p>
            <a:r>
              <a:rPr lang="en-US" sz="1200" kern="1200" dirty="0" smtClean="0">
                <a:solidFill>
                  <a:schemeClr val="tx1"/>
                </a:solidFill>
                <a:latin typeface="+mn-lt"/>
                <a:ea typeface="+mn-ea"/>
                <a:cs typeface="+mn-cs"/>
              </a:rPr>
              <a:t>European Platform Against </a:t>
            </a:r>
            <a:r>
              <a:rPr lang="en-US" sz="1200" kern="1200" dirty="0" err="1" smtClean="0">
                <a:solidFill>
                  <a:schemeClr val="tx1"/>
                </a:solidFill>
                <a:latin typeface="+mn-lt"/>
                <a:ea typeface="+mn-ea"/>
                <a:cs typeface="+mn-cs"/>
              </a:rPr>
              <a:t>Windfarms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2009</a:t>
            </a:r>
            <a:r>
              <a:rPr lang="en-US" sz="1200" kern="1200" baseline="0" dirty="0" smtClean="0">
                <a:solidFill>
                  <a:schemeClr val="tx1"/>
                </a:solidFill>
                <a:latin typeface="+mn-lt"/>
                <a:ea typeface="+mn-ea"/>
                <a:cs typeface="+mn-cs"/>
              </a:rPr>
              <a:t> “European Setbacks (minimum distance between wind turbines and habitations)”  </a:t>
            </a:r>
            <a:r>
              <a:rPr lang="en-US" sz="1200" b="1" kern="1200" dirty="0" smtClean="0">
                <a:solidFill>
                  <a:schemeClr val="tx1"/>
                </a:solidFill>
                <a:latin typeface="+mn-lt"/>
                <a:ea typeface="+mn-ea"/>
                <a:cs typeface="+mn-cs"/>
              </a:rPr>
              <a:t>www.wind-watch.org</a:t>
            </a:r>
          </a:p>
          <a:p>
            <a:endParaRPr lang="en-US" dirty="0" smtClean="0"/>
          </a:p>
          <a:p>
            <a:r>
              <a:rPr lang="en-US" dirty="0" smtClean="0"/>
              <a:t>Flicker (www.awea.org/learnabout/publications/upload/Wind-Turbines-and-Health-Factsheet_WP11.pdf)</a:t>
            </a:r>
          </a:p>
          <a:p>
            <a:endParaRPr lang="en-US" dirty="0" smtClean="0"/>
          </a:p>
          <a:p>
            <a:r>
              <a:rPr lang="en-US" sz="1200" b="0" i="0" u="none" strike="noStrike" kern="1200" baseline="0" dirty="0" smtClean="0">
                <a:solidFill>
                  <a:schemeClr val="tx1"/>
                </a:solidFill>
                <a:latin typeface="+mn-lt"/>
                <a:ea typeface="+mn-ea"/>
                <a:cs typeface="+mn-cs"/>
              </a:rPr>
              <a:t>Shadow flicker occurs when the blades of a turbine pass in front of the sun to create a recurring shadow on an</a:t>
            </a:r>
          </a:p>
          <a:p>
            <a:r>
              <a:rPr lang="en-US" sz="1200" b="0" i="0" u="none" strike="noStrike" kern="1200" baseline="0" dirty="0" smtClean="0">
                <a:solidFill>
                  <a:schemeClr val="tx1"/>
                </a:solidFill>
                <a:latin typeface="+mn-lt"/>
                <a:ea typeface="+mn-ea"/>
                <a:cs typeface="+mn-cs"/>
              </a:rPr>
              <a:t>object. Computer models in wind development software can determine the days and times during the year that</a:t>
            </a:r>
          </a:p>
          <a:p>
            <a:r>
              <a:rPr lang="en-US" sz="1200" b="0" i="0" u="none" strike="noStrike" kern="1200" baseline="0" dirty="0" smtClean="0">
                <a:solidFill>
                  <a:schemeClr val="tx1"/>
                </a:solidFill>
                <a:latin typeface="+mn-lt"/>
                <a:ea typeface="+mn-ea"/>
                <a:cs typeface="+mn-cs"/>
              </a:rPr>
              <a:t>specific buildings in close proximity to turbines may experience shadow flicker. Mitigation measures can be taken</a:t>
            </a:r>
          </a:p>
          <a:p>
            <a:r>
              <a:rPr lang="en-US" sz="1200" b="0" i="0" u="none" strike="noStrike" kern="1200" baseline="0" dirty="0" smtClean="0">
                <a:solidFill>
                  <a:schemeClr val="tx1"/>
                </a:solidFill>
                <a:latin typeface="+mn-lt"/>
                <a:ea typeface="+mn-ea"/>
                <a:cs typeface="+mn-cs"/>
              </a:rPr>
              <a:t>based on this knowledge and may include setbacks or vegetative buffers. Issues with shadow flicker are less</a:t>
            </a:r>
          </a:p>
          <a:p>
            <a:r>
              <a:rPr lang="en-US" sz="1200" b="0" i="0" u="none" strike="noStrike" kern="1200" baseline="0" dirty="0" smtClean="0">
                <a:solidFill>
                  <a:schemeClr val="tx1"/>
                </a:solidFill>
                <a:latin typeface="+mn-lt"/>
                <a:ea typeface="+mn-ea"/>
                <a:cs typeface="+mn-cs"/>
              </a:rPr>
              <a:t>common in the United States than in Europe due to the lower latitudes and the higher sun angles in the U.S.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Birds</a:t>
            </a:r>
          </a:p>
          <a:p>
            <a:r>
              <a:rPr lang="en-US" b="1" dirty="0" smtClean="0">
                <a:effectLst/>
                <a:hlinkClick r:id="rId3" tooltip="Montana wind farm considers bigger bird buffer"/>
              </a:rPr>
              <a:t>Montana wind farm considers bigger bird buffer</a:t>
            </a:r>
            <a:r>
              <a:rPr lang="en-US" b="1" dirty="0" smtClean="0"/>
              <a:t>   </a:t>
            </a:r>
          </a:p>
          <a:p>
            <a:r>
              <a:rPr lang="en-US" b="1" i="1" dirty="0" smtClean="0">
                <a:effectLst/>
              </a:rPr>
              <a:t>Credit: </a:t>
            </a:r>
            <a:r>
              <a:rPr lang="en-US" dirty="0" smtClean="0">
                <a:effectLst/>
              </a:rPr>
              <a:t> Written by KARL PUCKETT, </a:t>
            </a:r>
            <a:r>
              <a:rPr lang="en-US" dirty="0" smtClean="0">
                <a:effectLst/>
                <a:hlinkClick r:id="rId4"/>
              </a:rPr>
              <a:t>www.greatfallstribune.com</a:t>
            </a:r>
            <a:r>
              <a:rPr lang="en-US" dirty="0" smtClean="0">
                <a:effectLst/>
              </a:rPr>
              <a:t> 9 March 2012 ~~</a:t>
            </a:r>
          </a:p>
          <a:p>
            <a:r>
              <a:rPr lang="en-US" dirty="0" smtClean="0"/>
              <a:t>The developer of a commercial wind farm planned in an area of northwest Montana with a high density of hawks and eagles is evaluating 11th-hour design changes that would move several turbines at least a half-mile from nests.</a:t>
            </a:r>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41</a:t>
            </a:fld>
            <a:endParaRPr lang="en-US"/>
          </a:p>
        </p:txBody>
      </p:sp>
    </p:spTree>
    <p:extLst>
      <p:ext uri="{BB962C8B-B14F-4D97-AF65-F5344CB8AC3E}">
        <p14:creationId xmlns:p14="http://schemas.microsoft.com/office/powerpoint/2010/main" val="13719566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Whitelee</a:t>
            </a:r>
            <a:r>
              <a:rPr lang="en-US" b="1" dirty="0" smtClean="0"/>
              <a:t> wind farm: Putting the wind up</a:t>
            </a:r>
          </a:p>
          <a:p>
            <a:r>
              <a:rPr lang="en-US" dirty="0" smtClean="0"/>
              <a:t>2008 Issue 14</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42</a:t>
            </a:fld>
            <a:endParaRPr lang="en-US"/>
          </a:p>
        </p:txBody>
      </p:sp>
    </p:spTree>
    <p:extLst>
      <p:ext uri="{BB962C8B-B14F-4D97-AF65-F5344CB8AC3E}">
        <p14:creationId xmlns:p14="http://schemas.microsoft.com/office/powerpoint/2010/main" val="354763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 Picture - The Windy II Vertical Axis Wind Turbine is a state-of-the-art vertical axis wind turbine (VAWT). The Windy II VAWT is installed at the H-E-B retail support center in Weslaco, Texas. It is functional and generating electricity, and operating at speeds as low as four miles per hour, marking a historic milestone in accessible renewable energy.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Horizontal are more efficient, more prevalent. Vertical more for on-building installations.</a:t>
            </a:r>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4</a:t>
            </a:fld>
            <a:endParaRPr lang="en-US"/>
          </a:p>
        </p:txBody>
      </p:sp>
    </p:spTree>
    <p:extLst>
      <p:ext uri="{BB962C8B-B14F-4D97-AF65-F5344CB8AC3E}">
        <p14:creationId xmlns:p14="http://schemas.microsoft.com/office/powerpoint/2010/main" val="134045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Advantages of vertical? Don’t need to be faced into wind.</a:t>
            </a:r>
          </a:p>
          <a:p>
            <a:endParaRPr lang="en-US" dirty="0" smtClean="0"/>
          </a:p>
          <a:p>
            <a:r>
              <a:rPr lang="en-US" dirty="0" smtClean="0"/>
              <a:t>Left</a:t>
            </a:r>
          </a:p>
          <a:p>
            <a:r>
              <a:rPr lang="en-US" dirty="0" smtClean="0"/>
              <a:t>The “Oval” is an aerofoil (has</a:t>
            </a:r>
            <a:r>
              <a:rPr lang="en-US" baseline="0" dirty="0" smtClean="0"/>
              <a:t> a plane wing-like shape).</a:t>
            </a:r>
          </a:p>
          <a:p>
            <a:endParaRPr lang="en-US" baseline="0" dirty="0" smtClean="0"/>
          </a:p>
          <a:p>
            <a:r>
              <a:rPr lang="en-US" baseline="0" dirty="0" smtClean="0"/>
              <a:t>Right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Model   VAWT--2kW </a:t>
            </a:r>
            <a:br>
              <a:rPr lang="en-US" dirty="0" smtClean="0"/>
            </a:br>
            <a:r>
              <a:rPr lang="en-US" dirty="0" smtClean="0"/>
              <a:t>Generator style  PMG 3 phase AC </a:t>
            </a:r>
            <a:br>
              <a:rPr lang="en-US" dirty="0" smtClean="0"/>
            </a:br>
            <a:r>
              <a:rPr lang="en-US" dirty="0" err="1" smtClean="0"/>
              <a:t>Gnerator</a:t>
            </a:r>
            <a:r>
              <a:rPr lang="en-US" dirty="0" smtClean="0"/>
              <a:t> material  </a:t>
            </a:r>
            <a:r>
              <a:rPr lang="en-US" dirty="0" err="1" smtClean="0"/>
              <a:t>NdFeB</a:t>
            </a:r>
            <a:r>
              <a:rPr lang="en-US" dirty="0" smtClean="0"/>
              <a:t>, F grade copper wire </a:t>
            </a:r>
            <a:br>
              <a:rPr lang="en-US" dirty="0" smtClean="0"/>
            </a:br>
            <a:r>
              <a:rPr lang="en-US" dirty="0" smtClean="0"/>
              <a:t>Blade material  FRP </a:t>
            </a:r>
            <a:br>
              <a:rPr lang="en-US" dirty="0" smtClean="0"/>
            </a:br>
            <a:r>
              <a:rPr lang="en-US" dirty="0" smtClean="0"/>
              <a:t>Rated rotate speed  50(r/min) </a:t>
            </a:r>
            <a:br>
              <a:rPr lang="en-US" dirty="0" smtClean="0"/>
            </a:br>
            <a:r>
              <a:rPr lang="en-US" dirty="0" smtClean="0"/>
              <a:t>Rated wind speed  10m/s </a:t>
            </a:r>
            <a:br>
              <a:rPr lang="en-US" dirty="0" smtClean="0"/>
            </a:br>
            <a:r>
              <a:rPr lang="en-US" dirty="0" smtClean="0"/>
              <a:t>Start up wind speed  2.5m/s </a:t>
            </a:r>
            <a:br>
              <a:rPr lang="en-US" dirty="0" smtClean="0"/>
            </a:br>
            <a:r>
              <a:rPr lang="en-US" dirty="0" smtClean="0"/>
              <a:t>Working wind speed  3--25(m/s) </a:t>
            </a:r>
            <a:br>
              <a:rPr lang="en-US" dirty="0" smtClean="0"/>
            </a:br>
            <a:r>
              <a:rPr lang="en-US" dirty="0" smtClean="0"/>
              <a:t>Security wind speed  40(m/s) </a:t>
            </a:r>
            <a:br>
              <a:rPr lang="en-US" dirty="0" smtClean="0"/>
            </a:br>
            <a:r>
              <a:rPr lang="en-US" dirty="0" smtClean="0"/>
              <a:t>Rated power  2KW </a:t>
            </a:r>
            <a:br>
              <a:rPr lang="en-US" dirty="0" smtClean="0"/>
            </a:br>
            <a:r>
              <a:rPr lang="en-US" dirty="0" smtClean="0"/>
              <a:t>Max power  2.5KW </a:t>
            </a:r>
            <a:br>
              <a:rPr lang="en-US" dirty="0" smtClean="0"/>
            </a:br>
            <a:r>
              <a:rPr lang="en-US" dirty="0" smtClean="0"/>
              <a:t>Output voltage(DC)  48V/96V </a:t>
            </a:r>
            <a:br>
              <a:rPr lang="en-US" dirty="0" smtClean="0"/>
            </a:br>
            <a:r>
              <a:rPr lang="en-US" dirty="0" smtClean="0"/>
              <a:t>Battery reference  12v150ah*4/ 12V100ah*8 </a:t>
            </a:r>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5</a:t>
            </a:fld>
            <a:endParaRPr lang="en-US"/>
          </a:p>
        </p:txBody>
      </p:sp>
    </p:spTree>
    <p:extLst>
      <p:ext uri="{BB962C8B-B14F-4D97-AF65-F5344CB8AC3E}">
        <p14:creationId xmlns:p14="http://schemas.microsoft.com/office/powerpoint/2010/main" val="267900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Maps</a:t>
            </a:r>
          </a:p>
          <a:p>
            <a:endParaRPr lang="en-US" dirty="0" smtClean="0"/>
          </a:p>
          <a:p>
            <a:r>
              <a:rPr lang="en-US" dirty="0" smtClean="0"/>
              <a:t>Bismarck WV (Ridge)</a:t>
            </a:r>
          </a:p>
          <a:p>
            <a:endParaRPr lang="en-US" dirty="0" smtClean="0"/>
          </a:p>
          <a:p>
            <a:r>
              <a:rPr lang="it-IT" sz="1200" u="none" strike="noStrike" kern="1200" dirty="0" smtClean="0">
                <a:solidFill>
                  <a:schemeClr val="tx1"/>
                </a:solidFill>
                <a:effectLst/>
                <a:latin typeface="+mn-lt"/>
                <a:ea typeface="+mn-ea"/>
                <a:cs typeface="+mn-cs"/>
                <a:hlinkClick r:id="rId3" tooltip="Alta Wind Energy Center"/>
              </a:rPr>
              <a:t>Alta Wind Energy Center</a:t>
            </a:r>
            <a:r>
              <a:rPr lang="it-IT" dirty="0" smtClean="0">
                <a:effectLst/>
              </a:rPr>
              <a:t> I,II,III,IV,V,VI,VIII</a:t>
            </a:r>
            <a:r>
              <a:rPr lang="it-IT" sz="1200" b="0" i="0" u="none" strike="noStrike" kern="1200" baseline="30000" dirty="0" smtClean="0">
                <a:solidFill>
                  <a:schemeClr val="tx1"/>
                </a:solidFill>
                <a:effectLst/>
                <a:latin typeface="+mn-lt"/>
                <a:ea typeface="+mn-ea"/>
                <a:cs typeface="+mn-cs"/>
                <a:hlinkClick r:id="rId4"/>
              </a:rPr>
              <a:t>[3]</a:t>
            </a:r>
            <a:r>
              <a:rPr lang="it-IT" sz="1200" b="0" i="0" u="none" strike="noStrike" kern="1200" baseline="30000" dirty="0" smtClean="0">
                <a:solidFill>
                  <a:schemeClr val="tx1"/>
                </a:solidFill>
                <a:effectLst/>
                <a:latin typeface="+mn-lt"/>
                <a:ea typeface="+mn-ea"/>
                <a:cs typeface="+mn-cs"/>
                <a:hlinkClick r:id="rId5"/>
              </a:rPr>
              <a:t>[4]</a:t>
            </a:r>
            <a:r>
              <a:rPr lang="it-IT" sz="1200" b="0" i="0" u="none" strike="noStrike" kern="1200" baseline="30000" dirty="0" smtClean="0">
                <a:solidFill>
                  <a:schemeClr val="tx1"/>
                </a:solidFill>
                <a:effectLst/>
                <a:latin typeface="+mn-lt"/>
                <a:ea typeface="+mn-ea"/>
                <a:cs typeface="+mn-cs"/>
                <a:hlinkClick r:id="rId6"/>
              </a:rPr>
              <a:t>[5]</a:t>
            </a:r>
            <a:r>
              <a:rPr lang="it-IT" sz="1200" b="0" i="0" u="none" strike="noStrike" kern="1200" baseline="30000" dirty="0" smtClean="0">
                <a:solidFill>
                  <a:schemeClr val="tx1"/>
                </a:solidFill>
                <a:effectLst/>
                <a:latin typeface="+mn-lt"/>
                <a:ea typeface="+mn-ea"/>
                <a:cs typeface="+mn-cs"/>
                <a:hlinkClick r:id="rId7"/>
              </a:rPr>
              <a:t>[6]</a:t>
            </a:r>
            <a:r>
              <a:rPr lang="it-IT" dirty="0" smtClean="0">
                <a:effectLst/>
              </a:rPr>
              <a:t>1020 California </a:t>
            </a:r>
            <a:r>
              <a:rPr lang="it-IT" sz="1200" u="none" strike="noStrike" kern="1200" dirty="0" smtClean="0">
                <a:solidFill>
                  <a:schemeClr val="tx1"/>
                </a:solidFill>
                <a:effectLst/>
                <a:latin typeface="+mn-lt"/>
                <a:ea typeface="+mn-ea"/>
                <a:cs typeface="+mn-cs"/>
                <a:hlinkClick r:id="rId8"/>
              </a:rPr>
              <a:t>35°1′16″N 118°19′14″W</a:t>
            </a:r>
            <a:r>
              <a:rPr lang="it-IT" sz="1200" u="none" strike="noStrike" kern="1200" dirty="0" smtClean="0">
                <a:solidFill>
                  <a:schemeClr val="tx1"/>
                </a:solidFill>
                <a:effectLst/>
                <a:latin typeface="+mn-lt"/>
                <a:ea typeface="+mn-ea"/>
                <a:cs typeface="+mn-cs"/>
              </a:rPr>
              <a:t> (desert)</a:t>
            </a:r>
          </a:p>
          <a:p>
            <a:endParaRPr lang="it-IT"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hlinkClick r:id="rId9" tooltip="Altamont Pass Wind Farm"/>
              </a:rPr>
              <a:t>Altamont Pass Wind Farm</a:t>
            </a:r>
            <a:r>
              <a:rPr lang="en-US" sz="1200" u="none" strike="noStrike" kern="1200" dirty="0" smtClean="0">
                <a:solidFill>
                  <a:schemeClr val="tx1"/>
                </a:solidFill>
                <a:effectLst/>
                <a:latin typeface="+mn-lt"/>
                <a:ea typeface="+mn-ea"/>
                <a:cs typeface="+mn-cs"/>
              </a:rPr>
              <a:t> </a:t>
            </a:r>
            <a:r>
              <a:rPr lang="en-US" dirty="0" smtClean="0">
                <a:effectLst/>
              </a:rPr>
              <a:t>606 California </a:t>
            </a:r>
            <a:r>
              <a:rPr lang="en-US" sz="1200" u="none" strike="noStrike" kern="1200" dirty="0" smtClean="0">
                <a:solidFill>
                  <a:schemeClr val="tx1"/>
                </a:solidFill>
                <a:effectLst/>
                <a:latin typeface="+mn-lt"/>
                <a:ea typeface="+mn-ea"/>
                <a:cs typeface="+mn-cs"/>
                <a:hlinkClick r:id="rId10"/>
              </a:rPr>
              <a:t>37°43′57″N 121°39′9″W</a:t>
            </a:r>
            <a:r>
              <a:rPr lang="en-US" sz="1200" u="none" strike="noStrike" kern="1200" dirty="0" smtClean="0">
                <a:solidFill>
                  <a:schemeClr val="tx1"/>
                </a:solidFill>
                <a:effectLst/>
                <a:latin typeface="+mn-lt"/>
                <a:ea typeface="+mn-ea"/>
                <a:cs typeface="+mn-cs"/>
              </a:rPr>
              <a:t> (desert, old style, zoom on Flynn </a:t>
            </a:r>
            <a:r>
              <a:rPr lang="en-US" sz="1200" u="none" strike="noStrike" kern="1200" dirty="0" err="1" smtClean="0">
                <a:solidFill>
                  <a:schemeClr val="tx1"/>
                </a:solidFill>
                <a:effectLst/>
                <a:latin typeface="+mn-lt"/>
                <a:ea typeface="+mn-ea"/>
                <a:cs typeface="+mn-cs"/>
              </a:rPr>
              <a:t>rd</a:t>
            </a:r>
            <a:r>
              <a:rPr lang="en-US" sz="1200" u="none" strike="noStrike" kern="1200" dirty="0" smtClean="0">
                <a:solidFill>
                  <a:schemeClr val="tx1"/>
                </a:solidFill>
                <a:effectLst/>
                <a:latin typeface="+mn-lt"/>
                <a:ea typeface="+mn-ea"/>
                <a:cs typeface="+mn-cs"/>
              </a:rPr>
              <a:t>)</a:t>
            </a:r>
          </a:p>
          <a:p>
            <a:endParaRPr lang="en-US" sz="1200" u="none" strike="noStrike" kern="1200" dirty="0" smtClean="0">
              <a:solidFill>
                <a:schemeClr val="tx1"/>
              </a:solidFill>
              <a:effectLst/>
              <a:latin typeface="+mn-lt"/>
              <a:ea typeface="+mn-ea"/>
              <a:cs typeface="+mn-cs"/>
            </a:endParaRPr>
          </a:p>
          <a:p>
            <a:r>
              <a:rPr lang="en-US" dirty="0" smtClean="0">
                <a:effectLst/>
              </a:rPr>
              <a:t>Blue Creek Wind Farm302 Ohio </a:t>
            </a:r>
            <a:r>
              <a:rPr lang="en-US" sz="1200" u="none" strike="noStrike" kern="1200" dirty="0" smtClean="0">
                <a:solidFill>
                  <a:schemeClr val="tx1"/>
                </a:solidFill>
                <a:effectLst/>
                <a:latin typeface="+mn-lt"/>
                <a:ea typeface="+mn-ea"/>
                <a:cs typeface="+mn-cs"/>
                <a:hlinkClick r:id="rId11"/>
              </a:rPr>
              <a:t>41°00′N 84°35′W</a:t>
            </a:r>
            <a:r>
              <a:rPr lang="en-US" sz="1200" u="none" strike="noStrike" kern="1200" dirty="0" smtClean="0">
                <a:solidFill>
                  <a:schemeClr val="tx1"/>
                </a:solidFill>
                <a:effectLst/>
                <a:latin typeface="+mn-lt"/>
                <a:ea typeface="+mn-ea"/>
                <a:cs typeface="+mn-cs"/>
              </a:rPr>
              <a:t> (Farm, spread out) Note the habitat</a:t>
            </a:r>
            <a:r>
              <a:rPr lang="en-US" sz="1200" u="none" strike="noStrike" kern="1200" baseline="0" dirty="0" smtClean="0">
                <a:solidFill>
                  <a:schemeClr val="tx1"/>
                </a:solidFill>
                <a:effectLst/>
                <a:latin typeface="+mn-lt"/>
                <a:ea typeface="+mn-ea"/>
                <a:cs typeface="+mn-cs"/>
              </a:rPr>
              <a:t> destruction caused by farms</a:t>
            </a:r>
            <a:endParaRPr lang="it-IT" sz="1200" u="none" strike="noStrike" kern="1200" dirty="0" smtClean="0">
              <a:solidFill>
                <a:schemeClr val="tx1"/>
              </a:solidFill>
              <a:effectLst/>
              <a:latin typeface="+mn-lt"/>
              <a:ea typeface="+mn-ea"/>
              <a:cs typeface="+mn-cs"/>
            </a:endParaRPr>
          </a:p>
          <a:p>
            <a:endParaRPr lang="it-IT"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hlinkClick r:id="rId12" tooltip="Crystal Lake Wind Farm"/>
              </a:rPr>
              <a:t>Crystal Lake Wind Farm</a:t>
            </a:r>
            <a:r>
              <a:rPr lang="en-US" sz="1200" u="none" strike="noStrike" kern="1200" dirty="0" smtClean="0">
                <a:solidFill>
                  <a:schemeClr val="tx1"/>
                </a:solidFill>
                <a:effectLst/>
                <a:latin typeface="+mn-lt"/>
                <a:ea typeface="+mn-ea"/>
                <a:cs typeface="+mn-cs"/>
              </a:rPr>
              <a:t> </a:t>
            </a:r>
            <a:r>
              <a:rPr lang="en-US" dirty="0" smtClean="0">
                <a:effectLst/>
              </a:rPr>
              <a:t>416 Iowa </a:t>
            </a:r>
            <a:r>
              <a:rPr lang="en-US" sz="1200" u="none" strike="noStrike" kern="1200" dirty="0" smtClean="0">
                <a:solidFill>
                  <a:schemeClr val="tx1"/>
                </a:solidFill>
                <a:effectLst/>
                <a:latin typeface="+mn-lt"/>
                <a:ea typeface="+mn-ea"/>
                <a:cs typeface="+mn-cs"/>
                <a:hlinkClick r:id="rId13"/>
              </a:rPr>
              <a:t>43°13′45″N 93°50′28″W</a:t>
            </a:r>
            <a:r>
              <a:rPr lang="en-US" sz="1200" u="none" strike="noStrike" kern="1200" dirty="0" smtClean="0">
                <a:solidFill>
                  <a:schemeClr val="tx1"/>
                </a:solidFill>
                <a:effectLst/>
                <a:latin typeface="+mn-lt"/>
                <a:ea typeface="+mn-ea"/>
                <a:cs typeface="+mn-cs"/>
              </a:rPr>
              <a:t> (Farm, small)</a:t>
            </a:r>
          </a:p>
          <a:p>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hlinkClick r:id="rId14" tooltip="Roscoe Wind Farm"/>
              </a:rPr>
              <a:t>Roscoe Wind Project</a:t>
            </a:r>
            <a:r>
              <a:rPr lang="en-US" dirty="0" smtClean="0">
                <a:effectLst/>
              </a:rPr>
              <a:t>781</a:t>
            </a:r>
            <a:r>
              <a:rPr lang="en-US" sz="1200" b="0" i="0" u="none" strike="noStrike" kern="1200" baseline="30000" dirty="0" smtClean="0">
                <a:solidFill>
                  <a:schemeClr val="tx1"/>
                </a:solidFill>
                <a:effectLst/>
                <a:latin typeface="+mn-lt"/>
                <a:ea typeface="+mn-ea"/>
                <a:cs typeface="+mn-cs"/>
                <a:hlinkClick r:id="rId15"/>
              </a:rPr>
              <a:t>[34]</a:t>
            </a:r>
            <a:r>
              <a:rPr lang="en-US" sz="1200" b="0" i="0" u="none" strike="noStrike" kern="1200" baseline="30000" dirty="0" smtClean="0">
                <a:solidFill>
                  <a:schemeClr val="tx1"/>
                </a:solidFill>
                <a:effectLst/>
                <a:latin typeface="+mn-lt"/>
                <a:ea typeface="+mn-ea"/>
                <a:cs typeface="+mn-cs"/>
              </a:rPr>
              <a:t> </a:t>
            </a:r>
            <a:r>
              <a:rPr lang="en-US" dirty="0" smtClean="0">
                <a:effectLst/>
              </a:rPr>
              <a:t>Texas </a:t>
            </a:r>
            <a:r>
              <a:rPr lang="en-US" sz="1200" u="none" strike="noStrike" kern="1200" dirty="0" smtClean="0">
                <a:solidFill>
                  <a:schemeClr val="tx1"/>
                </a:solidFill>
                <a:effectLst/>
                <a:latin typeface="+mn-lt"/>
                <a:ea typeface="+mn-ea"/>
                <a:cs typeface="+mn-cs"/>
                <a:hlinkClick r:id="rId16"/>
              </a:rPr>
              <a:t>32°15′52″N 100°20′39″W</a:t>
            </a:r>
            <a:r>
              <a:rPr lang="en-US" sz="1200" u="none" strike="noStrike" kern="1200" dirty="0" smtClean="0">
                <a:solidFill>
                  <a:schemeClr val="tx1"/>
                </a:solidFill>
                <a:effectLst/>
                <a:latin typeface="+mn-lt"/>
                <a:ea typeface="+mn-ea"/>
                <a:cs typeface="+mn-cs"/>
              </a:rPr>
              <a:t> (Farm, sparse)</a:t>
            </a:r>
          </a:p>
          <a:p>
            <a:endParaRPr lang="en-US" sz="1200" u="none" strike="noStrike" kern="1200" dirty="0" smtClean="0">
              <a:solidFill>
                <a:schemeClr val="tx1"/>
              </a:solidFill>
              <a:effectLst/>
              <a:latin typeface="+mn-lt"/>
              <a:ea typeface="+mn-ea"/>
              <a:cs typeface="+mn-cs"/>
            </a:endParaRPr>
          </a:p>
          <a:p>
            <a:r>
              <a:rPr lang="en-US" sz="1200" u="none" strike="noStrike" kern="1200" dirty="0" smtClean="0">
                <a:solidFill>
                  <a:schemeClr val="tx1"/>
                </a:solidFill>
                <a:effectLst/>
                <a:latin typeface="+mn-lt"/>
                <a:ea typeface="+mn-ea"/>
                <a:cs typeface="+mn-cs"/>
                <a:hlinkClick r:id="rId17" tooltip="Windy Point/Windy Flats"/>
              </a:rPr>
              <a:t>Windy Point/Windy Flats</a:t>
            </a:r>
            <a:r>
              <a:rPr lang="en-US" dirty="0" smtClean="0">
                <a:effectLst/>
              </a:rPr>
              <a:t>400Washington</a:t>
            </a:r>
            <a:r>
              <a:rPr lang="en-US" sz="1200" u="none" strike="noStrike" kern="1200" dirty="0" smtClean="0">
                <a:solidFill>
                  <a:schemeClr val="tx1"/>
                </a:solidFill>
                <a:effectLst/>
                <a:latin typeface="+mn-lt"/>
                <a:ea typeface="+mn-ea"/>
                <a:cs typeface="+mn-cs"/>
                <a:hlinkClick r:id="rId18"/>
              </a:rPr>
              <a:t>45°44′31″N 120°43′32″W</a:t>
            </a:r>
            <a:r>
              <a:rPr lang="en-US" sz="1200" u="none" strike="noStrike" kern="1200" dirty="0" smtClean="0">
                <a:solidFill>
                  <a:schemeClr val="tx1"/>
                </a:solidFill>
                <a:effectLst/>
                <a:latin typeface="+mn-lt"/>
                <a:ea typeface="+mn-ea"/>
                <a:cs typeface="+mn-cs"/>
              </a:rPr>
              <a:t> (desert)</a:t>
            </a:r>
          </a:p>
          <a:p>
            <a:endParaRPr lang="en-US" sz="1200" u="none" strike="noStrike" kern="1200" dirty="0" smtClean="0">
              <a:solidFill>
                <a:schemeClr val="tx1"/>
              </a:solidFill>
              <a:effectLst/>
              <a:latin typeface="+mn-lt"/>
              <a:ea typeface="+mn-ea"/>
              <a:cs typeface="+mn-cs"/>
            </a:endParaRPr>
          </a:p>
          <a:p>
            <a:r>
              <a:rPr lang="en-US" sz="1200" u="none" strike="noStrike" kern="1200" dirty="0" err="1" smtClean="0">
                <a:solidFill>
                  <a:schemeClr val="tx1"/>
                </a:solidFill>
                <a:effectLst/>
                <a:latin typeface="+mn-lt"/>
                <a:ea typeface="+mn-ea"/>
                <a:cs typeface="+mn-cs"/>
                <a:hlinkClick r:id="rId19" tooltip="Kibby Mountain"/>
              </a:rPr>
              <a:t>Kibby</a:t>
            </a:r>
            <a:r>
              <a:rPr lang="en-US" sz="1200" u="none" strike="noStrike" kern="1200" dirty="0" smtClean="0">
                <a:solidFill>
                  <a:schemeClr val="tx1"/>
                </a:solidFill>
                <a:effectLst/>
                <a:latin typeface="+mn-lt"/>
                <a:ea typeface="+mn-ea"/>
                <a:cs typeface="+mn-cs"/>
                <a:hlinkClick r:id="rId19" tooltip="Kibby Mountain"/>
              </a:rPr>
              <a:t> Wind Power Project</a:t>
            </a:r>
            <a:r>
              <a:rPr lang="en-US" dirty="0" smtClean="0">
                <a:effectLst/>
              </a:rPr>
              <a:t>132Maine</a:t>
            </a:r>
            <a:r>
              <a:rPr lang="en-US" sz="1200" u="none" strike="noStrike" kern="1200" dirty="0" smtClean="0">
                <a:solidFill>
                  <a:schemeClr val="tx1"/>
                </a:solidFill>
                <a:effectLst/>
                <a:latin typeface="+mn-lt"/>
                <a:ea typeface="+mn-ea"/>
                <a:cs typeface="+mn-cs"/>
                <a:hlinkClick r:id="rId20"/>
              </a:rPr>
              <a:t>45°25′07″N 70°32′40″W</a:t>
            </a:r>
            <a:r>
              <a:rPr lang="en-US" sz="1200" u="none" strike="noStrike" kern="1200" dirty="0" smtClean="0">
                <a:solidFill>
                  <a:schemeClr val="tx1"/>
                </a:solidFill>
                <a:effectLst/>
                <a:latin typeface="+mn-lt"/>
                <a:ea typeface="+mn-ea"/>
                <a:cs typeface="+mn-cs"/>
              </a:rPr>
              <a:t> (Ridge)</a:t>
            </a:r>
            <a:endParaRPr lang="en-US" dirty="0" smtClean="0"/>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9</a:t>
            </a:fld>
            <a:endParaRPr lang="en-US"/>
          </a:p>
        </p:txBody>
      </p:sp>
    </p:spTree>
    <p:extLst>
      <p:ext uri="{BB962C8B-B14F-4D97-AF65-F5344CB8AC3E}">
        <p14:creationId xmlns:p14="http://schemas.microsoft.com/office/powerpoint/2010/main" val="1507077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Size comparison of a five year old child in a wind turbine rotor hub without blades (</a:t>
            </a:r>
            <a:r>
              <a:rPr lang="en-US" dirty="0" err="1" smtClean="0"/>
              <a:t>Enercon</a:t>
            </a:r>
            <a:r>
              <a:rPr lang="en-US" dirty="0" smtClean="0"/>
              <a:t> E-70) photographed on </a:t>
            </a:r>
            <a:r>
              <a:rPr lang="en-US" dirty="0" smtClean="0">
                <a:hlinkClick r:id="rId3" action="ppaction://hlinkfile" tooltip="en:El Hierro"/>
              </a:rPr>
              <a:t>El </a:t>
            </a:r>
            <a:r>
              <a:rPr lang="en-US" dirty="0" err="1" smtClean="0">
                <a:hlinkClick r:id="rId3" action="ppaction://hlinkfile" tooltip="en:El Hierro"/>
              </a:rPr>
              <a:t>Hierro</a:t>
            </a:r>
            <a:r>
              <a:rPr lang="en-US" dirty="0" smtClean="0"/>
              <a:t> island.</a:t>
            </a:r>
          </a:p>
          <a:p>
            <a:r>
              <a:rPr lang="en-US" dirty="0" smtClean="0"/>
              <a:t>January 2012</a:t>
            </a: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12</a:t>
            </a:fld>
            <a:endParaRPr lang="en-US"/>
          </a:p>
        </p:txBody>
      </p:sp>
    </p:spTree>
    <p:extLst>
      <p:ext uri="{BB962C8B-B14F-4D97-AF65-F5344CB8AC3E}">
        <p14:creationId xmlns:p14="http://schemas.microsoft.com/office/powerpoint/2010/main" val="127797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Title:</a:t>
            </a:r>
            <a:r>
              <a:rPr lang="en-US" sz="1200" kern="1200" dirty="0" smtClean="0">
                <a:solidFill>
                  <a:schemeClr val="tx1"/>
                </a:solidFill>
                <a:latin typeface="+mn-lt"/>
                <a:ea typeface="+mn-ea"/>
                <a:cs typeface="+mn-cs"/>
              </a:rPr>
              <a:t> Wind Turbine Blade</a:t>
            </a:r>
          </a:p>
          <a:p>
            <a:r>
              <a:rPr lang="en-US" sz="1200" b="1" kern="1200" dirty="0" smtClean="0">
                <a:solidFill>
                  <a:schemeClr val="tx1"/>
                </a:solidFill>
                <a:latin typeface="+mn-lt"/>
                <a:ea typeface="+mn-ea"/>
                <a:cs typeface="+mn-cs"/>
              </a:rPr>
              <a:t>Description:</a:t>
            </a:r>
            <a:r>
              <a:rPr lang="en-US" sz="1200" kern="1200" dirty="0" smtClean="0">
                <a:solidFill>
                  <a:schemeClr val="tx1"/>
                </a:solidFill>
                <a:latin typeface="+mn-lt"/>
                <a:ea typeface="+mn-ea"/>
                <a:cs typeface="+mn-cs"/>
              </a:rPr>
              <a:t> This photo shows one of the three 135-ft blades of a turbine before installation. Although the blades of wind turbines appear to move quite slowly to the human eye, blade tips often move at speeds faster than 100 mph. </a:t>
            </a:r>
          </a:p>
          <a:p>
            <a:r>
              <a:rPr lang="en-US" sz="1200" b="1" kern="1200" dirty="0" smtClean="0">
                <a:solidFill>
                  <a:schemeClr val="tx1"/>
                </a:solidFill>
                <a:latin typeface="+mn-lt"/>
                <a:ea typeface="+mn-ea"/>
                <a:cs typeface="+mn-cs"/>
              </a:rPr>
              <a:t>Location:</a:t>
            </a:r>
            <a:r>
              <a:rPr lang="en-US" sz="1200" kern="1200" dirty="0" smtClean="0">
                <a:solidFill>
                  <a:schemeClr val="tx1"/>
                </a:solidFill>
                <a:latin typeface="+mn-lt"/>
                <a:ea typeface="+mn-ea"/>
                <a:cs typeface="+mn-cs"/>
              </a:rPr>
              <a:t> USA</a:t>
            </a:r>
          </a:p>
          <a:p>
            <a:r>
              <a:rPr lang="en-US" sz="1200" b="1" kern="1200" dirty="0" smtClean="0">
                <a:solidFill>
                  <a:schemeClr val="tx1"/>
                </a:solidFill>
                <a:latin typeface="+mn-lt"/>
                <a:ea typeface="+mn-ea"/>
                <a:cs typeface="+mn-cs"/>
              </a:rPr>
              <a:t>Photographer:</a:t>
            </a:r>
            <a:r>
              <a:rPr lang="en-US" sz="1200" kern="1200" dirty="0" smtClean="0">
                <a:solidFill>
                  <a:schemeClr val="tx1"/>
                </a:solidFill>
                <a:latin typeface="+mn-lt"/>
                <a:ea typeface="+mn-ea"/>
                <a:cs typeface="+mn-cs"/>
              </a:rPr>
              <a:t> Paul </a:t>
            </a:r>
            <a:r>
              <a:rPr lang="en-US" sz="1200" kern="1200" dirty="0" err="1" smtClean="0">
                <a:solidFill>
                  <a:schemeClr val="tx1"/>
                </a:solidFill>
                <a:latin typeface="+mn-lt"/>
                <a:ea typeface="+mn-ea"/>
                <a:cs typeface="+mn-cs"/>
              </a:rPr>
              <a:t>Cryan</a:t>
            </a:r>
            <a:r>
              <a:rPr lang="en-US" sz="1200" kern="1200" dirty="0" smtClean="0">
                <a:solidFill>
                  <a:schemeClr val="tx1"/>
                </a:solidFill>
                <a:latin typeface="+mn-lt"/>
                <a:ea typeface="+mn-ea"/>
                <a:cs typeface="+mn-cs"/>
              </a:rPr>
              <a:t> , U.S. Geological Survey </a:t>
            </a:r>
          </a:p>
          <a:p>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13</a:t>
            </a:fld>
            <a:endParaRPr lang="en-US"/>
          </a:p>
        </p:txBody>
      </p:sp>
    </p:spTree>
    <p:extLst>
      <p:ext uri="{BB962C8B-B14F-4D97-AF65-F5344CB8AC3E}">
        <p14:creationId xmlns:p14="http://schemas.microsoft.com/office/powerpoint/2010/main" val="3311562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 3.Atmospheric boundary-layer profiles (plots of average wind speed u versus height z) over different terrains. Wind speeds are expressed as percentages of the upper-level wind (referred to as the gradient wind) above the boundary (or surface) layer. (After E. J. Plate, Aerodynamic Characteristics of Atmospheric Boundary Layers, AEC Critical Review Series, U.S. Department of Energy, 1971)</a:t>
            </a:r>
          </a:p>
          <a:p>
            <a:r>
              <a:rPr lang="en-US" dirty="0" smtClean="0"/>
              <a:t>From Encyclopedia article '</a:t>
            </a:r>
            <a:r>
              <a:rPr lang="en-US" dirty="0" smtClean="0">
                <a:hlinkClick r:id="rId3" action="ppaction://hlinkfile"/>
              </a:rPr>
              <a:t>Environmental fluid mechanics</a:t>
            </a:r>
            <a:r>
              <a:rPr lang="en-US" dirty="0" smtClean="0"/>
              <a:t>‘</a:t>
            </a:r>
          </a:p>
          <a:p>
            <a:r>
              <a:rPr lang="en-US" dirty="0" smtClean="0"/>
              <a:t>Many</a:t>
            </a:r>
            <a:r>
              <a:rPr lang="en-US" baseline="0" dirty="0" smtClean="0"/>
              <a:t> other values of alpha can be appropriate for a given location.</a:t>
            </a:r>
            <a:endParaRPr lang="en-US" dirty="0" smtClean="0"/>
          </a:p>
          <a:p>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18</a:t>
            </a:fld>
            <a:endParaRPr lang="en-US"/>
          </a:p>
        </p:txBody>
      </p:sp>
    </p:spTree>
    <p:extLst>
      <p:ext uri="{BB962C8B-B14F-4D97-AF65-F5344CB8AC3E}">
        <p14:creationId xmlns:p14="http://schemas.microsoft.com/office/powerpoint/2010/main" val="218807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smtClean="0"/>
              <a:t>U = U</a:t>
            </a:r>
            <a:r>
              <a:rPr lang="en-US" baseline="-25000" dirty="0" smtClean="0"/>
              <a:t>r</a:t>
            </a:r>
            <a:r>
              <a:rPr lang="en-US" dirty="0" smtClean="0"/>
              <a:t> (Z/</a:t>
            </a:r>
            <a:r>
              <a:rPr lang="en-US" dirty="0" err="1" smtClean="0"/>
              <a:t>Z</a:t>
            </a:r>
            <a:r>
              <a:rPr lang="en-US" baseline="-25000" dirty="0" err="1" smtClean="0"/>
              <a:t>r</a:t>
            </a:r>
            <a:r>
              <a:rPr lang="en-US" dirty="0" smtClean="0"/>
              <a:t>)</a:t>
            </a:r>
            <a:r>
              <a:rPr lang="en-US" baseline="30000" dirty="0" smtClean="0">
                <a:sym typeface="Symbol"/>
              </a:rPr>
              <a:t></a:t>
            </a:r>
            <a:r>
              <a:rPr lang="en-US" dirty="0" smtClean="0"/>
              <a:t>  </a:t>
            </a:r>
          </a:p>
          <a:p>
            <a:pPr lvl="1"/>
            <a:endParaRPr lang="en-US" dirty="0" smtClean="0"/>
          </a:p>
          <a:p>
            <a:pPr lvl="1"/>
            <a:r>
              <a:rPr lang="en-US" dirty="0" smtClean="0"/>
              <a:t>U = 5 m/s (30/15)</a:t>
            </a:r>
            <a:r>
              <a:rPr lang="en-US" baseline="30000" dirty="0" smtClean="0">
                <a:sym typeface="Symbol"/>
              </a:rPr>
              <a:t>0.143</a:t>
            </a:r>
            <a:r>
              <a:rPr lang="en-US" dirty="0" smtClean="0"/>
              <a:t> = 5 m/s (2)</a:t>
            </a:r>
            <a:r>
              <a:rPr lang="en-US" baseline="30000" dirty="0" smtClean="0">
                <a:sym typeface="Symbol"/>
              </a:rPr>
              <a:t>0.143</a:t>
            </a:r>
            <a:r>
              <a:rPr lang="en-US" dirty="0" smtClean="0"/>
              <a:t> = 5.5 m/s</a:t>
            </a:r>
          </a:p>
          <a:p>
            <a:pPr lvl="1"/>
            <a:endParaRPr lang="en-US"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smtClean="0"/>
              <a:t>(2)</a:t>
            </a:r>
            <a:r>
              <a:rPr lang="en-US" baseline="30000" dirty="0" smtClean="0">
                <a:sym typeface="Symbol"/>
              </a:rPr>
              <a:t>0.143</a:t>
            </a:r>
            <a:r>
              <a:rPr lang="en-US" dirty="0" smtClean="0"/>
              <a:t> = 1.1</a:t>
            </a:r>
          </a:p>
          <a:p>
            <a:pPr lvl="1"/>
            <a:endParaRPr lang="en-US" dirty="0"/>
          </a:p>
        </p:txBody>
      </p:sp>
      <p:sp>
        <p:nvSpPr>
          <p:cNvPr id="4" name="Slide Number Placeholder 3"/>
          <p:cNvSpPr>
            <a:spLocks noGrp="1"/>
          </p:cNvSpPr>
          <p:nvPr>
            <p:ph type="sldNum" sz="quarter" idx="10"/>
          </p:nvPr>
        </p:nvSpPr>
        <p:spPr/>
        <p:txBody>
          <a:bodyPr/>
          <a:lstStyle/>
          <a:p>
            <a:fld id="{4AFB79BD-CDDC-4B39-965E-DEB59BEEA673}" type="slidenum">
              <a:rPr lang="en-US" smtClean="0"/>
              <a:pPr/>
              <a:t>19</a:t>
            </a:fld>
            <a:endParaRPr lang="en-US"/>
          </a:p>
        </p:txBody>
      </p:sp>
    </p:spTree>
    <p:extLst>
      <p:ext uri="{BB962C8B-B14F-4D97-AF65-F5344CB8AC3E}">
        <p14:creationId xmlns:p14="http://schemas.microsoft.com/office/powerpoint/2010/main" val="243123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Energy Consumption since 1820</a:t>
            </a:r>
            <a:endParaRPr lang="en-US" dirty="0"/>
          </a:p>
        </p:txBody>
      </p:sp>
      <p:sp>
        <p:nvSpPr>
          <p:cNvPr id="6" name="Rectangle 5"/>
          <p:cNvSpPr/>
          <p:nvPr/>
        </p:nvSpPr>
        <p:spPr>
          <a:xfrm>
            <a:off x="5083658" y="6488668"/>
            <a:ext cx="3430106" cy="369332"/>
          </a:xfrm>
          <a:prstGeom prst="rect">
            <a:avLst/>
          </a:prstGeom>
        </p:spPr>
        <p:txBody>
          <a:bodyPr wrap="none">
            <a:spAutoFit/>
          </a:bodyPr>
          <a:lstStyle/>
          <a:p>
            <a:r>
              <a:rPr lang="en-US" dirty="0" smtClean="0"/>
              <a:t>gailtheactuary.files.wordpress.com</a:t>
            </a:r>
            <a:endParaRPr lang="en-US" dirty="0"/>
          </a:p>
        </p:txBody>
      </p:sp>
      <p:pic>
        <p:nvPicPr>
          <p:cNvPr id="1026" name="Picture 2" descr="C:\Users\caleb\Desktop\Picture2.jpg"/>
          <p:cNvPicPr>
            <a:picLocks noChangeAspect="1" noChangeArrowheads="1"/>
          </p:cNvPicPr>
          <p:nvPr/>
        </p:nvPicPr>
        <p:blipFill>
          <a:blip r:embed="rId2" cstate="print"/>
          <a:srcRect/>
          <a:stretch>
            <a:fillRect/>
          </a:stretch>
        </p:blipFill>
        <p:spPr bwMode="auto">
          <a:xfrm>
            <a:off x="1066800" y="1524000"/>
            <a:ext cx="7191375" cy="4343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caleb\Desktop\Picture11.jpg"/>
          <p:cNvPicPr>
            <a:picLocks noChangeAspect="1" noChangeArrowheads="1"/>
          </p:cNvPicPr>
          <p:nvPr/>
        </p:nvPicPr>
        <p:blipFill>
          <a:blip r:embed="rId2" cstate="print"/>
          <a:srcRect/>
          <a:stretch>
            <a:fillRect/>
          </a:stretch>
        </p:blipFill>
        <p:spPr bwMode="auto">
          <a:xfrm>
            <a:off x="304800" y="365125"/>
            <a:ext cx="8637587" cy="6492875"/>
          </a:xfrm>
          <a:prstGeom prst="rect">
            <a:avLst/>
          </a:prstGeom>
          <a:noFill/>
        </p:spPr>
      </p:pic>
      <p:sp>
        <p:nvSpPr>
          <p:cNvPr id="2" name="Title 1"/>
          <p:cNvSpPr>
            <a:spLocks noGrp="1"/>
          </p:cNvSpPr>
          <p:nvPr>
            <p:ph type="title" idx="4294967295"/>
          </p:nvPr>
        </p:nvSpPr>
        <p:spPr>
          <a:xfrm>
            <a:off x="0" y="0"/>
            <a:ext cx="8229600" cy="533400"/>
          </a:xfrm>
        </p:spPr>
        <p:txBody>
          <a:bodyPr>
            <a:normAutofit fontScale="90000"/>
          </a:bodyPr>
          <a:lstStyle/>
          <a:p>
            <a:r>
              <a:rPr lang="en-US" dirty="0" smtClean="0"/>
              <a:t>Size</a:t>
            </a:r>
            <a:endParaRPr lang="en-US" dirty="0"/>
          </a:p>
        </p:txBody>
      </p:sp>
      <p:sp>
        <p:nvSpPr>
          <p:cNvPr id="4" name="Rectangle 3"/>
          <p:cNvSpPr/>
          <p:nvPr/>
        </p:nvSpPr>
        <p:spPr>
          <a:xfrm>
            <a:off x="7189682" y="0"/>
            <a:ext cx="1954318" cy="369332"/>
          </a:xfrm>
          <a:prstGeom prst="rect">
            <a:avLst/>
          </a:prstGeom>
        </p:spPr>
        <p:txBody>
          <a:bodyPr wrap="none">
            <a:spAutoFit/>
          </a:bodyPr>
          <a:lstStyle/>
          <a:p>
            <a:r>
              <a:rPr lang="en-US" dirty="0" smtClean="0"/>
              <a:t>www.appstate.edu</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t>Size</a:t>
            </a:r>
            <a:endParaRPr lang="en-US" dirty="0"/>
          </a:p>
        </p:txBody>
      </p:sp>
      <p:sp>
        <p:nvSpPr>
          <p:cNvPr id="4" name="Rectangle 3"/>
          <p:cNvSpPr/>
          <p:nvPr/>
        </p:nvSpPr>
        <p:spPr>
          <a:xfrm>
            <a:off x="7247455" y="0"/>
            <a:ext cx="1896545" cy="369332"/>
          </a:xfrm>
          <a:prstGeom prst="rect">
            <a:avLst/>
          </a:prstGeom>
        </p:spPr>
        <p:txBody>
          <a:bodyPr wrap="none">
            <a:spAutoFit/>
          </a:bodyPr>
          <a:lstStyle/>
          <a:p>
            <a:r>
              <a:rPr lang="en-US" dirty="0" smtClean="0"/>
              <a:t>theforestvoice.org</a:t>
            </a:r>
            <a:endParaRPr lang="en-US" dirty="0"/>
          </a:p>
        </p:txBody>
      </p:sp>
      <p:pic>
        <p:nvPicPr>
          <p:cNvPr id="9218" name="Picture 2" descr="C:\Users\caleb\Desktop\Picture12.jpg"/>
          <p:cNvPicPr>
            <a:picLocks noChangeAspect="1" noChangeArrowheads="1"/>
          </p:cNvPicPr>
          <p:nvPr/>
        </p:nvPicPr>
        <p:blipFill>
          <a:blip r:embed="rId2" cstate="print"/>
          <a:srcRect/>
          <a:stretch>
            <a:fillRect/>
          </a:stretch>
        </p:blipFill>
        <p:spPr bwMode="auto">
          <a:xfrm>
            <a:off x="228600" y="762000"/>
            <a:ext cx="8696325" cy="6096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Size</a:t>
            </a:r>
            <a:endParaRPr lang="en-US" dirty="0"/>
          </a:p>
        </p:txBody>
      </p:sp>
      <p:sp>
        <p:nvSpPr>
          <p:cNvPr id="4" name="Rectangle 3"/>
          <p:cNvSpPr/>
          <p:nvPr/>
        </p:nvSpPr>
        <p:spPr>
          <a:xfrm>
            <a:off x="6932754" y="0"/>
            <a:ext cx="2211246" cy="369332"/>
          </a:xfrm>
          <a:prstGeom prst="rect">
            <a:avLst/>
          </a:prstGeom>
        </p:spPr>
        <p:txBody>
          <a:bodyPr wrap="none">
            <a:spAutoFit/>
          </a:bodyPr>
          <a:lstStyle/>
          <a:p>
            <a:r>
              <a:rPr lang="en-US" dirty="0" smtClean="0"/>
              <a:t>upload.wikimedia.org</a:t>
            </a:r>
            <a:endParaRPr lang="en-US" dirty="0"/>
          </a:p>
        </p:txBody>
      </p:sp>
      <p:pic>
        <p:nvPicPr>
          <p:cNvPr id="10242" name="Picture 2" descr="C:\Users\caleb\Desktop\Picture13.jpg"/>
          <p:cNvPicPr>
            <a:picLocks noChangeAspect="1" noChangeArrowheads="1"/>
          </p:cNvPicPr>
          <p:nvPr/>
        </p:nvPicPr>
        <p:blipFill>
          <a:blip r:embed="rId3" cstate="print"/>
          <a:srcRect/>
          <a:stretch>
            <a:fillRect/>
          </a:stretch>
        </p:blipFill>
        <p:spPr bwMode="auto">
          <a:xfrm>
            <a:off x="0" y="669925"/>
            <a:ext cx="9229725" cy="618807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caleb\Desktop\Picture14.jpg"/>
          <p:cNvPicPr>
            <a:picLocks noChangeAspect="1" noChangeArrowheads="1"/>
          </p:cNvPicPr>
          <p:nvPr/>
        </p:nvPicPr>
        <p:blipFill>
          <a:blip r:embed="rId3" cstate="print"/>
          <a:srcRect/>
          <a:stretch>
            <a:fillRect/>
          </a:stretch>
        </p:blipFill>
        <p:spPr bwMode="auto">
          <a:xfrm>
            <a:off x="0" y="-12700"/>
            <a:ext cx="9156700" cy="6870700"/>
          </a:xfrm>
          <a:prstGeom prst="rect">
            <a:avLst/>
          </a:prstGeom>
          <a:noFill/>
        </p:spPr>
      </p:pic>
      <p:sp>
        <p:nvSpPr>
          <p:cNvPr id="2" name="Title 1"/>
          <p:cNvSpPr>
            <a:spLocks noGrp="1"/>
          </p:cNvSpPr>
          <p:nvPr>
            <p:ph type="title"/>
          </p:nvPr>
        </p:nvSpPr>
        <p:spPr/>
        <p:txBody>
          <a:bodyPr/>
          <a:lstStyle/>
          <a:p>
            <a:r>
              <a:rPr lang="en-US" dirty="0" smtClean="0"/>
              <a:t>Size</a:t>
            </a:r>
            <a:endParaRPr lang="en-US" dirty="0"/>
          </a:p>
        </p:txBody>
      </p:sp>
      <p:sp>
        <p:nvSpPr>
          <p:cNvPr id="4" name="Rectangle 3"/>
          <p:cNvSpPr/>
          <p:nvPr/>
        </p:nvSpPr>
        <p:spPr>
          <a:xfrm>
            <a:off x="7491816" y="0"/>
            <a:ext cx="1652184" cy="369332"/>
          </a:xfrm>
          <a:prstGeom prst="rect">
            <a:avLst/>
          </a:prstGeom>
        </p:spPr>
        <p:txBody>
          <a:bodyPr wrap="none">
            <a:spAutoFit/>
          </a:bodyPr>
          <a:lstStyle/>
          <a:p>
            <a:r>
              <a:rPr lang="en-US" dirty="0" smtClean="0"/>
              <a:t>gallery.usgs.gov</a:t>
            </a:r>
            <a:endParaRPr lang="en-US" dirty="0"/>
          </a:p>
        </p:txBody>
      </p:sp>
      <p:sp>
        <p:nvSpPr>
          <p:cNvPr id="5" name="Rectangle 4"/>
          <p:cNvSpPr/>
          <p:nvPr/>
        </p:nvSpPr>
        <p:spPr>
          <a:xfrm>
            <a:off x="0" y="0"/>
            <a:ext cx="1382110" cy="369332"/>
          </a:xfrm>
          <a:prstGeom prst="rect">
            <a:avLst/>
          </a:prstGeom>
        </p:spPr>
        <p:txBody>
          <a:bodyPr wrap="none">
            <a:spAutoFit/>
          </a:bodyPr>
          <a:lstStyle/>
          <a:p>
            <a:r>
              <a:rPr lang="en-US" dirty="0" smtClean="0"/>
              <a:t>135-ft blade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caleb\Desktop\Picture15.jpg"/>
          <p:cNvPicPr>
            <a:picLocks noChangeAspect="1" noChangeArrowheads="1"/>
          </p:cNvPicPr>
          <p:nvPr/>
        </p:nvPicPr>
        <p:blipFill>
          <a:blip r:embed="rId2" cstate="print"/>
          <a:srcRect/>
          <a:stretch>
            <a:fillRect/>
          </a:stretch>
        </p:blipFill>
        <p:spPr bwMode="auto">
          <a:xfrm>
            <a:off x="685800" y="838200"/>
            <a:ext cx="7848600" cy="5676900"/>
          </a:xfrm>
          <a:prstGeom prst="rect">
            <a:avLst/>
          </a:prstGeom>
          <a:noFill/>
        </p:spPr>
      </p:pic>
      <p:sp>
        <p:nvSpPr>
          <p:cNvPr id="2" name="Title 1"/>
          <p:cNvSpPr>
            <a:spLocks noGrp="1"/>
          </p:cNvSpPr>
          <p:nvPr>
            <p:ph type="title"/>
          </p:nvPr>
        </p:nvSpPr>
        <p:spPr>
          <a:xfrm>
            <a:off x="457200" y="0"/>
            <a:ext cx="8229600" cy="914400"/>
          </a:xfrm>
        </p:spPr>
        <p:txBody>
          <a:bodyPr/>
          <a:lstStyle/>
          <a:p>
            <a:r>
              <a:rPr lang="en-US" dirty="0" smtClean="0"/>
              <a:t>US Wind Map</a:t>
            </a:r>
            <a:endParaRPr lang="en-US" dirty="0"/>
          </a:p>
        </p:txBody>
      </p:sp>
      <p:sp>
        <p:nvSpPr>
          <p:cNvPr id="5" name="Rectangle 4"/>
          <p:cNvSpPr/>
          <p:nvPr/>
        </p:nvSpPr>
        <p:spPr>
          <a:xfrm>
            <a:off x="0" y="6488668"/>
            <a:ext cx="3202030" cy="369332"/>
          </a:xfrm>
          <a:prstGeom prst="rect">
            <a:avLst/>
          </a:prstGeom>
        </p:spPr>
        <p:txBody>
          <a:bodyPr wrap="none">
            <a:spAutoFit/>
          </a:bodyPr>
          <a:lstStyle/>
          <a:p>
            <a:r>
              <a:rPr lang="en-US" dirty="0" smtClean="0"/>
              <a:t>www.windpoweringamerica.gov</a:t>
            </a:r>
            <a:endParaRPr lang="en-US" dirty="0"/>
          </a:p>
        </p:txBody>
      </p:sp>
      <p:sp>
        <p:nvSpPr>
          <p:cNvPr id="6" name="Rectangle 5"/>
          <p:cNvSpPr/>
          <p:nvPr/>
        </p:nvSpPr>
        <p:spPr>
          <a:xfrm>
            <a:off x="5486400" y="1066800"/>
            <a:ext cx="2084801" cy="369332"/>
          </a:xfrm>
          <a:prstGeom prst="rect">
            <a:avLst/>
          </a:prstGeom>
        </p:spPr>
        <p:txBody>
          <a:bodyPr wrap="none">
            <a:spAutoFit/>
          </a:bodyPr>
          <a:lstStyle/>
          <a:p>
            <a:r>
              <a:rPr lang="en-US" dirty="0" smtClean="0"/>
              <a:t>80-meter (m) height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US Wind Map &amp; Transmission</a:t>
            </a:r>
            <a:endParaRPr lang="en-US" dirty="0"/>
          </a:p>
        </p:txBody>
      </p:sp>
      <p:sp>
        <p:nvSpPr>
          <p:cNvPr id="4" name="Rectangle 3"/>
          <p:cNvSpPr/>
          <p:nvPr/>
        </p:nvSpPr>
        <p:spPr>
          <a:xfrm>
            <a:off x="7354984" y="0"/>
            <a:ext cx="1789016" cy="369332"/>
          </a:xfrm>
          <a:prstGeom prst="rect">
            <a:avLst/>
          </a:prstGeom>
        </p:spPr>
        <p:txBody>
          <a:bodyPr wrap="none">
            <a:spAutoFit/>
          </a:bodyPr>
          <a:lstStyle/>
          <a:p>
            <a:r>
              <a:rPr lang="en-US" dirty="0" smtClean="0"/>
              <a:t>mocoalliance.org</a:t>
            </a:r>
            <a:endParaRPr lang="en-US" dirty="0"/>
          </a:p>
        </p:txBody>
      </p:sp>
      <p:pic>
        <p:nvPicPr>
          <p:cNvPr id="13314" name="Picture 2" descr="C:\Users\caleb\Desktop\Picture16.jpg"/>
          <p:cNvPicPr>
            <a:picLocks noChangeAspect="1" noChangeArrowheads="1"/>
          </p:cNvPicPr>
          <p:nvPr/>
        </p:nvPicPr>
        <p:blipFill>
          <a:blip r:embed="rId2" cstate="print"/>
          <a:srcRect/>
          <a:stretch>
            <a:fillRect/>
          </a:stretch>
        </p:blipFill>
        <p:spPr bwMode="auto">
          <a:xfrm>
            <a:off x="609600" y="735012"/>
            <a:ext cx="8089900" cy="612298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NJ Wind Map</a:t>
            </a:r>
            <a:endParaRPr lang="en-US" dirty="0"/>
          </a:p>
        </p:txBody>
      </p:sp>
      <p:sp>
        <p:nvSpPr>
          <p:cNvPr id="4" name="Rectangle 3"/>
          <p:cNvSpPr/>
          <p:nvPr/>
        </p:nvSpPr>
        <p:spPr>
          <a:xfrm>
            <a:off x="0" y="6488668"/>
            <a:ext cx="1733873" cy="369332"/>
          </a:xfrm>
          <a:prstGeom prst="rect">
            <a:avLst/>
          </a:prstGeom>
        </p:spPr>
        <p:txBody>
          <a:bodyPr wrap="none">
            <a:spAutoFit/>
          </a:bodyPr>
          <a:lstStyle/>
          <a:p>
            <a:r>
              <a:rPr lang="en-US" dirty="0" smtClean="0"/>
              <a:t>www.rowan.edu</a:t>
            </a:r>
            <a:endParaRPr lang="en-US" dirty="0"/>
          </a:p>
        </p:txBody>
      </p:sp>
      <p:sp>
        <p:nvSpPr>
          <p:cNvPr id="5" name="TextBox 4"/>
          <p:cNvSpPr txBox="1"/>
          <p:nvPr/>
        </p:nvSpPr>
        <p:spPr>
          <a:xfrm>
            <a:off x="838200" y="2286000"/>
            <a:ext cx="1881734" cy="923330"/>
          </a:xfrm>
          <a:prstGeom prst="rect">
            <a:avLst/>
          </a:prstGeom>
          <a:noFill/>
        </p:spPr>
        <p:txBody>
          <a:bodyPr wrap="none" rtlCol="0">
            <a:spAutoFit/>
          </a:bodyPr>
          <a:lstStyle/>
          <a:p>
            <a:r>
              <a:rPr lang="en-US" dirty="0" smtClean="0"/>
              <a:t>US DOE Map</a:t>
            </a:r>
          </a:p>
          <a:p>
            <a:endParaRPr lang="en-US" dirty="0" smtClean="0"/>
          </a:p>
          <a:p>
            <a:r>
              <a:rPr lang="en-US" dirty="0" smtClean="0"/>
              <a:t>30 m Wind Height</a:t>
            </a:r>
            <a:endParaRPr lang="en-US" dirty="0"/>
          </a:p>
        </p:txBody>
      </p:sp>
      <p:pic>
        <p:nvPicPr>
          <p:cNvPr id="14338" name="Picture 2" descr="C:\Users\caleb\Desktop\Picture17.jpg"/>
          <p:cNvPicPr>
            <a:picLocks noChangeAspect="1" noChangeArrowheads="1"/>
          </p:cNvPicPr>
          <p:nvPr/>
        </p:nvPicPr>
        <p:blipFill>
          <a:blip r:embed="rId2" cstate="print"/>
          <a:srcRect/>
          <a:stretch>
            <a:fillRect/>
          </a:stretch>
        </p:blipFill>
        <p:spPr bwMode="auto">
          <a:xfrm>
            <a:off x="4038600" y="-19051"/>
            <a:ext cx="4846637" cy="687705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aleb\Desktop\Picture18.jpg"/>
          <p:cNvPicPr>
            <a:picLocks noChangeAspect="1" noChangeArrowheads="1"/>
          </p:cNvPicPr>
          <p:nvPr/>
        </p:nvPicPr>
        <p:blipFill>
          <a:blip r:embed="rId2" cstate="print"/>
          <a:srcRect/>
          <a:stretch>
            <a:fillRect/>
          </a:stretch>
        </p:blipFill>
        <p:spPr bwMode="auto">
          <a:xfrm>
            <a:off x="228600" y="1524000"/>
            <a:ext cx="8455025" cy="4535488"/>
          </a:xfrm>
          <a:prstGeom prst="rect">
            <a:avLst/>
          </a:prstGeom>
          <a:noFill/>
        </p:spPr>
      </p:pic>
      <p:sp>
        <p:nvSpPr>
          <p:cNvPr id="2" name="Title 1"/>
          <p:cNvSpPr>
            <a:spLocks noGrp="1"/>
          </p:cNvSpPr>
          <p:nvPr>
            <p:ph type="title"/>
          </p:nvPr>
        </p:nvSpPr>
        <p:spPr/>
        <p:txBody>
          <a:bodyPr/>
          <a:lstStyle/>
          <a:p>
            <a:r>
              <a:rPr lang="en-US" dirty="0" smtClean="0"/>
              <a:t>Measuring Wind Speed</a:t>
            </a:r>
            <a:endParaRPr lang="en-US" dirty="0"/>
          </a:p>
        </p:txBody>
      </p:sp>
      <p:sp>
        <p:nvSpPr>
          <p:cNvPr id="3" name="Rectangle 2"/>
          <p:cNvSpPr/>
          <p:nvPr/>
        </p:nvSpPr>
        <p:spPr>
          <a:xfrm>
            <a:off x="3703076" y="6488668"/>
            <a:ext cx="1737848" cy="369332"/>
          </a:xfrm>
          <a:prstGeom prst="rect">
            <a:avLst/>
          </a:prstGeom>
        </p:spPr>
        <p:txBody>
          <a:bodyPr wrap="none">
            <a:spAutoFit/>
          </a:bodyPr>
          <a:lstStyle/>
          <a:p>
            <a:r>
              <a:rPr lang="en-US" smtClean="0"/>
              <a:t>www.umass.edu</a:t>
            </a:r>
            <a:endParaRPr lang="en-US" dirty="0"/>
          </a:p>
        </p:txBody>
      </p:sp>
      <p:sp>
        <p:nvSpPr>
          <p:cNvPr id="4" name="TextBox 3"/>
          <p:cNvSpPr txBox="1"/>
          <p:nvPr/>
        </p:nvSpPr>
        <p:spPr>
          <a:xfrm>
            <a:off x="2362200" y="4040007"/>
            <a:ext cx="755913" cy="369332"/>
          </a:xfrm>
          <a:prstGeom prst="rect">
            <a:avLst/>
          </a:prstGeom>
          <a:noFill/>
        </p:spPr>
        <p:txBody>
          <a:bodyPr wrap="none" rtlCol="0">
            <a:spAutoFit/>
          </a:bodyPr>
          <a:lstStyle/>
          <a:p>
            <a:r>
              <a:rPr lang="en-US" dirty="0" smtClean="0"/>
              <a:t>Tower</a:t>
            </a:r>
            <a:endParaRPr lang="en-US" dirty="0"/>
          </a:p>
        </p:txBody>
      </p:sp>
      <p:sp>
        <p:nvSpPr>
          <p:cNvPr id="5" name="TextBox 4"/>
          <p:cNvSpPr txBox="1"/>
          <p:nvPr/>
        </p:nvSpPr>
        <p:spPr>
          <a:xfrm>
            <a:off x="5638800" y="5395784"/>
            <a:ext cx="840102" cy="369332"/>
          </a:xfrm>
          <a:prstGeom prst="rect">
            <a:avLst/>
          </a:prstGeom>
          <a:solidFill>
            <a:schemeClr val="bg1">
              <a:lumMod val="95000"/>
            </a:schemeClr>
          </a:solidFill>
        </p:spPr>
        <p:txBody>
          <a:bodyPr wrap="none" rtlCol="0">
            <a:spAutoFit/>
          </a:bodyPr>
          <a:lstStyle/>
          <a:p>
            <a:r>
              <a:rPr lang="en-US" dirty="0" smtClean="0"/>
              <a:t>SODAR</a:t>
            </a:r>
            <a:endParaRPr lang="en-US" dirty="0"/>
          </a:p>
        </p:txBody>
      </p:sp>
      <p:sp>
        <p:nvSpPr>
          <p:cNvPr id="6" name="Rectangle 5"/>
          <p:cNvSpPr/>
          <p:nvPr/>
        </p:nvSpPr>
        <p:spPr>
          <a:xfrm>
            <a:off x="6339066" y="6488668"/>
            <a:ext cx="2839945" cy="369332"/>
          </a:xfrm>
          <a:prstGeom prst="rect">
            <a:avLst/>
          </a:prstGeom>
        </p:spPr>
        <p:txBody>
          <a:bodyPr wrap="none">
            <a:spAutoFit/>
          </a:bodyPr>
          <a:lstStyle/>
          <a:p>
            <a:r>
              <a:rPr lang="en-US" dirty="0"/>
              <a:t>www.envirotech-online.com</a:t>
            </a:r>
          </a:p>
        </p:txBody>
      </p:sp>
      <p:sp>
        <p:nvSpPr>
          <p:cNvPr id="7" name="Rectangle 6"/>
          <p:cNvSpPr/>
          <p:nvPr/>
        </p:nvSpPr>
        <p:spPr>
          <a:xfrm>
            <a:off x="0" y="6488668"/>
            <a:ext cx="1957331" cy="369332"/>
          </a:xfrm>
          <a:prstGeom prst="rect">
            <a:avLst/>
          </a:prstGeom>
        </p:spPr>
        <p:txBody>
          <a:bodyPr wrap="none">
            <a:spAutoFit/>
          </a:bodyPr>
          <a:lstStyle/>
          <a:p>
            <a:r>
              <a:rPr lang="en-US" dirty="0"/>
              <a:t>www.erh.noaa.gov</a:t>
            </a:r>
          </a:p>
        </p:txBody>
      </p:sp>
      <p:sp>
        <p:nvSpPr>
          <p:cNvPr id="8" name="TextBox 7"/>
          <p:cNvSpPr txBox="1"/>
          <p:nvPr/>
        </p:nvSpPr>
        <p:spPr>
          <a:xfrm>
            <a:off x="179173" y="3067991"/>
            <a:ext cx="1429687" cy="369332"/>
          </a:xfrm>
          <a:prstGeom prst="rect">
            <a:avLst/>
          </a:prstGeom>
          <a:noFill/>
        </p:spPr>
        <p:txBody>
          <a:bodyPr wrap="none" rtlCol="0">
            <a:spAutoFit/>
          </a:bodyPr>
          <a:lstStyle/>
          <a:p>
            <a:r>
              <a:rPr lang="en-US" dirty="0" smtClean="0"/>
              <a:t>Anemometer</a:t>
            </a:r>
            <a:endParaRPr lang="en-US" dirty="0"/>
          </a:p>
        </p:txBody>
      </p:sp>
    </p:spTree>
    <p:extLst>
      <p:ext uri="{BB962C8B-B14F-4D97-AF65-F5344CB8AC3E}">
        <p14:creationId xmlns:p14="http://schemas.microsoft.com/office/powerpoint/2010/main" val="25128492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Wind Speed &amp; Height</a:t>
            </a:r>
            <a:endParaRPr lang="en-US" dirty="0"/>
          </a:p>
        </p:txBody>
      </p:sp>
      <p:sp>
        <p:nvSpPr>
          <p:cNvPr id="6" name="Content Placeholder 5"/>
          <p:cNvSpPr>
            <a:spLocks noGrp="1"/>
          </p:cNvSpPr>
          <p:nvPr>
            <p:ph idx="1"/>
          </p:nvPr>
        </p:nvSpPr>
        <p:spPr>
          <a:xfrm>
            <a:off x="457200" y="1066800"/>
            <a:ext cx="8229600" cy="5059363"/>
          </a:xfrm>
        </p:spPr>
        <p:txBody>
          <a:bodyPr/>
          <a:lstStyle/>
          <a:p>
            <a:r>
              <a:rPr lang="en-US" dirty="0" smtClean="0"/>
              <a:t>U = U</a:t>
            </a:r>
            <a:r>
              <a:rPr lang="en-US" baseline="-25000" dirty="0" smtClean="0"/>
              <a:t>r</a:t>
            </a:r>
            <a:r>
              <a:rPr lang="en-US" dirty="0" smtClean="0"/>
              <a:t> (Z/</a:t>
            </a:r>
            <a:r>
              <a:rPr lang="en-US" dirty="0" err="1" smtClean="0"/>
              <a:t>Z</a:t>
            </a:r>
            <a:r>
              <a:rPr lang="en-US" baseline="-25000" dirty="0" err="1" smtClean="0"/>
              <a:t>r</a:t>
            </a:r>
            <a:r>
              <a:rPr lang="en-US" dirty="0" smtClean="0"/>
              <a:t>)</a:t>
            </a:r>
            <a:r>
              <a:rPr lang="en-US" baseline="30000" dirty="0" smtClean="0">
                <a:sym typeface="Symbol"/>
              </a:rPr>
              <a:t></a:t>
            </a:r>
            <a:r>
              <a:rPr lang="en-US" dirty="0" smtClean="0"/>
              <a:t> </a:t>
            </a:r>
          </a:p>
          <a:p>
            <a:pPr lvl="1"/>
            <a:r>
              <a:rPr lang="en-US" dirty="0" smtClean="0"/>
              <a:t>Where U = wind speed, m/s, at wind height Z, m; U</a:t>
            </a:r>
            <a:r>
              <a:rPr lang="en-US" baseline="-25000" dirty="0" smtClean="0"/>
              <a:t>r</a:t>
            </a:r>
            <a:r>
              <a:rPr lang="en-US" dirty="0" smtClean="0"/>
              <a:t> &amp; </a:t>
            </a:r>
            <a:r>
              <a:rPr lang="en-US" dirty="0" err="1" smtClean="0"/>
              <a:t>Z</a:t>
            </a:r>
            <a:r>
              <a:rPr lang="en-US" baseline="-25000" dirty="0" err="1" smtClean="0"/>
              <a:t>r</a:t>
            </a:r>
            <a:r>
              <a:rPr lang="en-US" dirty="0" smtClean="0"/>
              <a:t> are a known reference wind speed &amp; height, </a:t>
            </a:r>
            <a:r>
              <a:rPr lang="en-US" dirty="0" smtClean="0">
                <a:sym typeface="Symbol"/>
              </a:rPr>
              <a:t> = wind power law exponent</a:t>
            </a:r>
          </a:p>
          <a:p>
            <a:pPr lvl="2"/>
            <a:r>
              <a:rPr lang="en-US" dirty="0" smtClean="0">
                <a:sym typeface="Symbol"/>
              </a:rPr>
              <a:t> = 0.11 often used for open water</a:t>
            </a:r>
          </a:p>
          <a:p>
            <a:pPr lvl="2"/>
            <a:r>
              <a:rPr lang="en-US" dirty="0" smtClean="0">
                <a:sym typeface="Symbol"/>
              </a:rPr>
              <a:t> = 0.143 often used for open land</a:t>
            </a:r>
          </a:p>
          <a:p>
            <a:pPr lvl="2"/>
            <a:endParaRPr lang="en-US" dirty="0"/>
          </a:p>
        </p:txBody>
      </p:sp>
      <p:sp>
        <p:nvSpPr>
          <p:cNvPr id="5" name="Rectangle 4"/>
          <p:cNvSpPr/>
          <p:nvPr/>
        </p:nvSpPr>
        <p:spPr>
          <a:xfrm>
            <a:off x="6667488" y="0"/>
            <a:ext cx="2476512" cy="369332"/>
          </a:xfrm>
          <a:prstGeom prst="rect">
            <a:avLst/>
          </a:prstGeom>
        </p:spPr>
        <p:txBody>
          <a:bodyPr wrap="none">
            <a:spAutoFit/>
          </a:bodyPr>
          <a:lstStyle/>
          <a:p>
            <a:r>
              <a:rPr lang="en-US" dirty="0" smtClean="0"/>
              <a:t>www.accessscience.com</a:t>
            </a:r>
            <a:endParaRPr lang="en-US" dirty="0"/>
          </a:p>
        </p:txBody>
      </p:sp>
      <p:pic>
        <p:nvPicPr>
          <p:cNvPr id="16386" name="Picture 2" descr="C:\Users\caleb\Desktop\Picture19.jpg"/>
          <p:cNvPicPr>
            <a:picLocks noChangeAspect="1" noChangeArrowheads="1"/>
          </p:cNvPicPr>
          <p:nvPr/>
        </p:nvPicPr>
        <p:blipFill>
          <a:blip r:embed="rId3" cstate="print"/>
          <a:srcRect/>
          <a:stretch>
            <a:fillRect/>
          </a:stretch>
        </p:blipFill>
        <p:spPr bwMode="auto">
          <a:xfrm>
            <a:off x="1447800" y="3944938"/>
            <a:ext cx="6411913" cy="291306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Example 1: Height</a:t>
            </a:r>
            <a:endParaRPr lang="en-US" dirty="0"/>
          </a:p>
        </p:txBody>
      </p:sp>
      <p:sp>
        <p:nvSpPr>
          <p:cNvPr id="3" name="Content Placeholder 2"/>
          <p:cNvSpPr>
            <a:spLocks noGrp="1"/>
          </p:cNvSpPr>
          <p:nvPr>
            <p:ph idx="1"/>
          </p:nvPr>
        </p:nvSpPr>
        <p:spPr/>
        <p:txBody>
          <a:bodyPr/>
          <a:lstStyle/>
          <a:p>
            <a:r>
              <a:rPr lang="en-US" dirty="0" smtClean="0"/>
              <a:t>An Anemometer tower is used to measure the wind speed at 15 m</a:t>
            </a:r>
          </a:p>
          <a:p>
            <a:pPr lvl="1"/>
            <a:r>
              <a:rPr lang="en-US" dirty="0" smtClean="0"/>
              <a:t>The wind speed is 5 m/s </a:t>
            </a:r>
          </a:p>
          <a:p>
            <a:r>
              <a:rPr lang="en-US" dirty="0" smtClean="0"/>
              <a:t>Estimate the wind speed at 30 m</a:t>
            </a:r>
          </a:p>
          <a:p>
            <a:pPr lvl="1"/>
            <a:r>
              <a:rPr lang="en-US" dirty="0" smtClean="0"/>
              <a:t>Assume </a:t>
            </a:r>
            <a:r>
              <a:rPr lang="en-US" dirty="0" smtClean="0">
                <a:sym typeface="Symbol"/>
              </a:rPr>
              <a:t> </a:t>
            </a:r>
            <a:r>
              <a:rPr lang="en-US" dirty="0" smtClean="0"/>
              <a:t>= 0.143</a:t>
            </a:r>
          </a:p>
          <a:p>
            <a:pPr lvl="1"/>
            <a:endParaRPr lang="en-US" dirty="0"/>
          </a:p>
          <a:p>
            <a:pPr lvl="1"/>
            <a:endParaRPr lang="en-US" dirty="0"/>
          </a:p>
        </p:txBody>
      </p:sp>
    </p:spTree>
    <p:extLst>
      <p:ext uri="{BB962C8B-B14F-4D97-AF65-F5344CB8AC3E}">
        <p14:creationId xmlns:p14="http://schemas.microsoft.com/office/powerpoint/2010/main" val="19896216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Energy 2010</a:t>
            </a:r>
            <a:endParaRPr lang="en-US" dirty="0"/>
          </a:p>
        </p:txBody>
      </p:sp>
      <p:pic>
        <p:nvPicPr>
          <p:cNvPr id="2050" name="Picture 2" descr="C:\Users\caleb\Desktop\Picture3.jpg"/>
          <p:cNvPicPr>
            <a:picLocks noChangeAspect="1" noChangeArrowheads="1"/>
          </p:cNvPicPr>
          <p:nvPr/>
        </p:nvPicPr>
        <p:blipFill>
          <a:blip r:embed="rId3" cstate="print"/>
          <a:srcRect/>
          <a:stretch>
            <a:fillRect/>
          </a:stretch>
        </p:blipFill>
        <p:spPr bwMode="auto">
          <a:xfrm>
            <a:off x="0" y="1600200"/>
            <a:ext cx="9031287" cy="428148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Wind Power</a:t>
            </a:r>
            <a:endParaRPr lang="en-US" dirty="0"/>
          </a:p>
        </p:txBody>
      </p:sp>
      <p:sp>
        <p:nvSpPr>
          <p:cNvPr id="3" name="Content Placeholder 2"/>
          <p:cNvSpPr>
            <a:spLocks noGrp="1"/>
          </p:cNvSpPr>
          <p:nvPr>
            <p:ph idx="1"/>
          </p:nvPr>
        </p:nvSpPr>
        <p:spPr>
          <a:xfrm>
            <a:off x="304800" y="1066800"/>
            <a:ext cx="8534400" cy="5059363"/>
          </a:xfrm>
        </p:spPr>
        <p:txBody>
          <a:bodyPr>
            <a:normAutofit fontScale="92500"/>
          </a:bodyPr>
          <a:lstStyle/>
          <a:p>
            <a:r>
              <a:rPr lang="en-US" dirty="0" smtClean="0"/>
              <a:t>P</a:t>
            </a:r>
            <a:r>
              <a:rPr lang="en-US" baseline="-25000" dirty="0" smtClean="0"/>
              <a:t>w</a:t>
            </a:r>
            <a:r>
              <a:rPr lang="en-US" dirty="0" smtClean="0"/>
              <a:t> = 0.5 </a:t>
            </a:r>
            <a:r>
              <a:rPr lang="en-US" dirty="0" smtClean="0">
                <a:sym typeface="Symbol"/>
              </a:rPr>
              <a:t></a:t>
            </a:r>
            <a:r>
              <a:rPr lang="en-US" dirty="0" smtClean="0"/>
              <a:t> A V</a:t>
            </a:r>
            <a:r>
              <a:rPr lang="en-US" baseline="30000" dirty="0" smtClean="0"/>
              <a:t>3</a:t>
            </a:r>
            <a:r>
              <a:rPr lang="en-US" dirty="0" smtClean="0"/>
              <a:t> </a:t>
            </a:r>
          </a:p>
          <a:p>
            <a:pPr lvl="1"/>
            <a:r>
              <a:rPr lang="en-US" dirty="0" smtClean="0"/>
              <a:t>Where P</a:t>
            </a:r>
            <a:r>
              <a:rPr lang="en-US" baseline="-25000" dirty="0" smtClean="0"/>
              <a:t>w</a:t>
            </a:r>
            <a:r>
              <a:rPr lang="en-US" dirty="0" smtClean="0"/>
              <a:t> = power of wind, W; </a:t>
            </a:r>
            <a:r>
              <a:rPr lang="en-US" dirty="0" smtClean="0">
                <a:sym typeface="Symbol"/>
              </a:rPr>
              <a:t></a:t>
            </a:r>
            <a:r>
              <a:rPr lang="en-US" dirty="0" smtClean="0"/>
              <a:t> = air density kg/m</a:t>
            </a:r>
            <a:r>
              <a:rPr lang="en-US" baseline="30000" dirty="0" smtClean="0"/>
              <a:t>3</a:t>
            </a:r>
            <a:r>
              <a:rPr lang="en-US" dirty="0" smtClean="0"/>
              <a:t>; A = Area of wind flow, m</a:t>
            </a:r>
            <a:r>
              <a:rPr lang="en-US" baseline="30000" dirty="0" smtClean="0"/>
              <a:t>2</a:t>
            </a:r>
            <a:r>
              <a:rPr lang="en-US" dirty="0" smtClean="0"/>
              <a:t>; V = wind velocity, m/s </a:t>
            </a:r>
          </a:p>
          <a:p>
            <a:pPr lvl="2"/>
            <a:r>
              <a:rPr lang="en-US" dirty="0" smtClean="0"/>
              <a:t>W = Watts = N m / s (Newton meter per second)</a:t>
            </a:r>
          </a:p>
          <a:p>
            <a:r>
              <a:rPr lang="en-US" dirty="0" smtClean="0"/>
              <a:t>Theoretical maximum efficiency of wind turbine is 0.59</a:t>
            </a:r>
          </a:p>
          <a:p>
            <a:pPr lvl="1"/>
            <a:r>
              <a:rPr lang="en-US" dirty="0" smtClean="0"/>
              <a:t>Cannot extract all power from wind or it would stop! </a:t>
            </a:r>
          </a:p>
          <a:p>
            <a:pPr lvl="1"/>
            <a:r>
              <a:rPr lang="en-US" dirty="0" smtClean="0"/>
              <a:t>Commercial horizontal axis turbines: 0.3 to 0.4 efficiency</a:t>
            </a:r>
          </a:p>
          <a:p>
            <a:pPr lvl="2"/>
            <a:r>
              <a:rPr lang="en-US" dirty="0" smtClean="0"/>
              <a:t>0.1 to 0.3 if electricity generation &amp; distribution considered</a:t>
            </a:r>
          </a:p>
          <a:p>
            <a:pPr lvl="1"/>
            <a:r>
              <a:rPr lang="en-US" dirty="0" smtClean="0"/>
              <a:t>So Electrical Power from Turbine = ~0.2 P</a:t>
            </a:r>
            <a:r>
              <a:rPr lang="en-US" baseline="-25000" dirty="0" smtClean="0"/>
              <a:t>w</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Example 2: Wind Power</a:t>
            </a:r>
            <a:endParaRPr lang="en-US" dirty="0"/>
          </a:p>
        </p:txBody>
      </p:sp>
      <p:sp>
        <p:nvSpPr>
          <p:cNvPr id="3" name="Content Placeholder 2"/>
          <p:cNvSpPr>
            <a:spLocks noGrp="1"/>
          </p:cNvSpPr>
          <p:nvPr>
            <p:ph idx="1"/>
          </p:nvPr>
        </p:nvSpPr>
        <p:spPr/>
        <p:txBody>
          <a:bodyPr>
            <a:normAutofit/>
          </a:bodyPr>
          <a:lstStyle/>
          <a:p>
            <a:r>
              <a:rPr lang="en-US" dirty="0" smtClean="0"/>
              <a:t>Given:</a:t>
            </a:r>
          </a:p>
          <a:p>
            <a:pPr lvl="1"/>
            <a:r>
              <a:rPr lang="en-US" dirty="0"/>
              <a:t>W</a:t>
            </a:r>
            <a:r>
              <a:rPr lang="en-US" dirty="0" smtClean="0"/>
              <a:t>ind speed, V = 5 m/s</a:t>
            </a:r>
          </a:p>
          <a:p>
            <a:pPr lvl="1"/>
            <a:r>
              <a:rPr lang="en-US" dirty="0"/>
              <a:t>B</a:t>
            </a:r>
            <a:r>
              <a:rPr lang="en-US" dirty="0" smtClean="0"/>
              <a:t>lade radius, R = 50 m</a:t>
            </a:r>
          </a:p>
          <a:p>
            <a:pPr lvl="1"/>
            <a:r>
              <a:rPr lang="en-US" dirty="0" smtClean="0"/>
              <a:t>Air density, </a:t>
            </a:r>
            <a:r>
              <a:rPr lang="en-US" dirty="0" smtClean="0">
                <a:sym typeface="Symbol"/>
              </a:rPr>
              <a:t></a:t>
            </a:r>
            <a:r>
              <a:rPr lang="en-US" dirty="0" smtClean="0"/>
              <a:t> = 1.1839 </a:t>
            </a:r>
            <a:r>
              <a:rPr lang="en-US" dirty="0"/>
              <a:t>kg m</a:t>
            </a:r>
            <a:r>
              <a:rPr lang="en-US" baseline="30000" dirty="0"/>
              <a:t>-3</a:t>
            </a:r>
            <a:endParaRPr lang="en-US" dirty="0" smtClean="0"/>
          </a:p>
          <a:p>
            <a:r>
              <a:rPr lang="en-US" dirty="0" smtClean="0"/>
              <a:t>What wind power passes through area swept by blades</a:t>
            </a:r>
            <a:r>
              <a:rPr lang="en-US" dirty="0" smtClean="0"/>
              <a:t>?</a:t>
            </a:r>
            <a:endParaRPr lang="en-US" dirty="0" smtClean="0"/>
          </a:p>
        </p:txBody>
      </p:sp>
    </p:spTree>
    <p:extLst>
      <p:ext uri="{BB962C8B-B14F-4D97-AF65-F5344CB8AC3E}">
        <p14:creationId xmlns:p14="http://schemas.microsoft.com/office/powerpoint/2010/main" val="11277769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Wind Rose</a:t>
            </a:r>
            <a:endParaRPr lang="en-US" dirty="0"/>
          </a:p>
        </p:txBody>
      </p:sp>
      <p:sp>
        <p:nvSpPr>
          <p:cNvPr id="6" name="Rectangle 5"/>
          <p:cNvSpPr/>
          <p:nvPr/>
        </p:nvSpPr>
        <p:spPr>
          <a:xfrm>
            <a:off x="7015019" y="0"/>
            <a:ext cx="2128981" cy="369332"/>
          </a:xfrm>
          <a:prstGeom prst="rect">
            <a:avLst/>
          </a:prstGeom>
        </p:spPr>
        <p:txBody>
          <a:bodyPr wrap="none">
            <a:spAutoFit/>
          </a:bodyPr>
          <a:lstStyle/>
          <a:p>
            <a:r>
              <a:rPr lang="en-US" dirty="0" smtClean="0"/>
              <a:t>www.eolos.umn.edu</a:t>
            </a:r>
            <a:endParaRPr lang="en-US" dirty="0"/>
          </a:p>
        </p:txBody>
      </p:sp>
      <p:pic>
        <p:nvPicPr>
          <p:cNvPr id="17410" name="Picture 2" descr="C:\Users\caleb\Desktop\Picture20.jpg"/>
          <p:cNvPicPr>
            <a:picLocks noChangeAspect="1" noChangeArrowheads="1"/>
          </p:cNvPicPr>
          <p:nvPr/>
        </p:nvPicPr>
        <p:blipFill>
          <a:blip r:embed="rId2" cstate="print"/>
          <a:srcRect/>
          <a:stretch>
            <a:fillRect/>
          </a:stretch>
        </p:blipFill>
        <p:spPr bwMode="auto">
          <a:xfrm>
            <a:off x="1524000" y="914400"/>
            <a:ext cx="6276975" cy="5734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Yearly Wind Distribution</a:t>
            </a:r>
            <a:endParaRPr lang="en-US" dirty="0"/>
          </a:p>
        </p:txBody>
      </p:sp>
      <p:sp>
        <p:nvSpPr>
          <p:cNvPr id="5" name="TextBox 4"/>
          <p:cNvSpPr txBox="1"/>
          <p:nvPr/>
        </p:nvSpPr>
        <p:spPr>
          <a:xfrm>
            <a:off x="0" y="6488668"/>
            <a:ext cx="3786165" cy="369332"/>
          </a:xfrm>
          <a:prstGeom prst="rect">
            <a:avLst/>
          </a:prstGeom>
          <a:noFill/>
        </p:spPr>
        <p:txBody>
          <a:bodyPr wrap="none" rtlCol="0">
            <a:spAutoFit/>
          </a:bodyPr>
          <a:lstStyle/>
          <a:p>
            <a:r>
              <a:rPr lang="en-US" dirty="0" smtClean="0"/>
              <a:t>Sea Girt Wind Study, Rowan University</a:t>
            </a:r>
            <a:endParaRPr lang="en-US" dirty="0"/>
          </a:p>
        </p:txBody>
      </p:sp>
      <p:pic>
        <p:nvPicPr>
          <p:cNvPr id="18434" name="Picture 2" descr="C:\Users\caleb\Desktop\Picture21.jpg"/>
          <p:cNvPicPr>
            <a:picLocks noChangeAspect="1" noChangeArrowheads="1"/>
          </p:cNvPicPr>
          <p:nvPr/>
        </p:nvPicPr>
        <p:blipFill>
          <a:blip r:embed="rId2" cstate="print"/>
          <a:srcRect/>
          <a:stretch>
            <a:fillRect/>
          </a:stretch>
        </p:blipFill>
        <p:spPr bwMode="auto">
          <a:xfrm>
            <a:off x="1295400" y="990600"/>
            <a:ext cx="6619875" cy="5353050"/>
          </a:xfrm>
          <a:prstGeom prst="rect">
            <a:avLst/>
          </a:prstGeom>
          <a:noFill/>
        </p:spPr>
      </p:pic>
    </p:spTree>
    <p:extLst>
      <p:ext uri="{BB962C8B-B14F-4D97-AF65-F5344CB8AC3E}">
        <p14:creationId xmlns:p14="http://schemas.microsoft.com/office/powerpoint/2010/main" val="3100352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Turbine Power Curve</a:t>
            </a:r>
            <a:endParaRPr lang="en-US" dirty="0"/>
          </a:p>
        </p:txBody>
      </p:sp>
      <p:sp>
        <p:nvSpPr>
          <p:cNvPr id="4" name="Rectangle 3"/>
          <p:cNvSpPr/>
          <p:nvPr/>
        </p:nvSpPr>
        <p:spPr>
          <a:xfrm>
            <a:off x="5963642" y="0"/>
            <a:ext cx="3180358" cy="369332"/>
          </a:xfrm>
          <a:prstGeom prst="rect">
            <a:avLst/>
          </a:prstGeom>
        </p:spPr>
        <p:txBody>
          <a:bodyPr wrap="none">
            <a:spAutoFit/>
          </a:bodyPr>
          <a:lstStyle/>
          <a:p>
            <a:r>
              <a:rPr lang="en-US" dirty="0" smtClean="0"/>
              <a:t>www.wind-power-program.com</a:t>
            </a:r>
            <a:endParaRPr lang="en-US" dirty="0"/>
          </a:p>
        </p:txBody>
      </p:sp>
      <p:pic>
        <p:nvPicPr>
          <p:cNvPr id="1026" name="Picture 2" descr="C:\Users\caleb\Desktop\Picture1.jpg"/>
          <p:cNvPicPr>
            <a:picLocks noChangeAspect="1" noChangeArrowheads="1"/>
          </p:cNvPicPr>
          <p:nvPr/>
        </p:nvPicPr>
        <p:blipFill>
          <a:blip r:embed="rId2" cstate="print"/>
          <a:srcRect/>
          <a:stretch>
            <a:fillRect/>
          </a:stretch>
        </p:blipFill>
        <p:spPr bwMode="auto">
          <a:xfrm>
            <a:off x="990600" y="1371600"/>
            <a:ext cx="7172325" cy="47434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50014207"/>
              </p:ext>
            </p:extLst>
          </p:nvPr>
        </p:nvGraphicFramePr>
        <p:xfrm>
          <a:off x="457200" y="515593"/>
          <a:ext cx="8305799" cy="6342407"/>
        </p:xfrm>
        <a:graphic>
          <a:graphicData uri="http://schemas.openxmlformats.org/drawingml/2006/table">
            <a:tbl>
              <a:tblPr>
                <a:tableStyleId>{5C22544A-7EE6-4342-B048-85BDC9FD1C3A}</a:tableStyleId>
              </a:tblPr>
              <a:tblGrid>
                <a:gridCol w="1612452"/>
                <a:gridCol w="2485863"/>
                <a:gridCol w="2393479"/>
                <a:gridCol w="1814005"/>
              </a:tblGrid>
              <a:tr h="665813">
                <a:tc>
                  <a:txBody>
                    <a:bodyPr/>
                    <a:lstStyle/>
                    <a:p>
                      <a:pPr algn="ctr" fontAlgn="ctr"/>
                      <a:r>
                        <a:rPr lang="en-US" sz="1600" b="1" u="none" strike="noStrike" dirty="0">
                          <a:effectLst/>
                        </a:rPr>
                        <a:t>Wind Speed</a:t>
                      </a:r>
                      <a:br>
                        <a:rPr lang="en-US" sz="1600" b="1" u="none" strike="noStrike" dirty="0">
                          <a:effectLst/>
                        </a:rPr>
                      </a:br>
                      <a:r>
                        <a:rPr lang="en-US" sz="1600" b="1" u="none" strike="noStrike" dirty="0">
                          <a:effectLst/>
                        </a:rPr>
                        <a:t> Bin (m/s)</a:t>
                      </a:r>
                      <a:endParaRPr lang="en-US" sz="1600" b="1" i="0" u="none" strike="noStrike" dirty="0">
                        <a:solidFill>
                          <a:srgbClr val="000000"/>
                        </a:solidFill>
                        <a:effectLst/>
                        <a:latin typeface="Arial"/>
                      </a:endParaRPr>
                    </a:p>
                  </a:txBody>
                  <a:tcPr marL="8097" marR="8097" marT="8097" marB="0" anchor="ctr"/>
                </a:tc>
                <a:tc>
                  <a:txBody>
                    <a:bodyPr/>
                    <a:lstStyle/>
                    <a:p>
                      <a:pPr algn="ctr" fontAlgn="ctr"/>
                      <a:r>
                        <a:rPr lang="en-US" sz="1600" b="1" u="none" strike="noStrike" dirty="0" smtClean="0">
                          <a:effectLst/>
                        </a:rPr>
                        <a:t>Hours/Year </a:t>
                      </a:r>
                    </a:p>
                    <a:p>
                      <a:pPr algn="ctr" fontAlgn="ctr"/>
                      <a:r>
                        <a:rPr lang="en-US" sz="1600" b="1" u="none" strike="noStrike" dirty="0" smtClean="0">
                          <a:effectLst/>
                        </a:rPr>
                        <a:t>(</a:t>
                      </a:r>
                      <a:r>
                        <a:rPr lang="en-US" sz="1600" b="1" u="none" strike="noStrike" dirty="0">
                          <a:effectLst/>
                        </a:rPr>
                        <a:t>From Anemometer Tower)</a:t>
                      </a:r>
                      <a:endParaRPr lang="en-US" sz="1600" b="1" i="0" u="none" strike="noStrike" dirty="0">
                        <a:solidFill>
                          <a:srgbClr val="000000"/>
                        </a:solidFill>
                        <a:effectLst/>
                        <a:latin typeface="Arial"/>
                      </a:endParaRPr>
                    </a:p>
                  </a:txBody>
                  <a:tcPr marL="8097" marR="8097" marT="8097" marB="0" anchor="ctr"/>
                </a:tc>
                <a:tc>
                  <a:txBody>
                    <a:bodyPr/>
                    <a:lstStyle/>
                    <a:p>
                      <a:pPr algn="ctr" fontAlgn="ctr"/>
                      <a:r>
                        <a:rPr lang="en-US" sz="1600" b="1" u="none" strike="noStrike" dirty="0">
                          <a:effectLst/>
                        </a:rPr>
                        <a:t>Power Curve</a:t>
                      </a:r>
                      <a:br>
                        <a:rPr lang="en-US" sz="1600" b="1" u="none" strike="noStrike" dirty="0">
                          <a:effectLst/>
                        </a:rPr>
                      </a:br>
                      <a:r>
                        <a:rPr lang="en-US" sz="1600" b="1" u="none" strike="noStrike" dirty="0">
                          <a:effectLst/>
                        </a:rPr>
                        <a:t> (kW) (</a:t>
                      </a:r>
                      <a:r>
                        <a:rPr lang="en-US" sz="1600" b="1" u="none" strike="noStrike" dirty="0" err="1">
                          <a:effectLst/>
                        </a:rPr>
                        <a:t>Skystream</a:t>
                      </a:r>
                      <a:r>
                        <a:rPr lang="en-US" sz="1600" b="1" u="none" strike="noStrike" dirty="0">
                          <a:effectLst/>
                        </a:rPr>
                        <a:t> 3.7)</a:t>
                      </a:r>
                      <a:endParaRPr lang="en-US" sz="1600" b="1" i="0" u="none" strike="noStrike" dirty="0">
                        <a:solidFill>
                          <a:srgbClr val="000000"/>
                        </a:solidFill>
                        <a:effectLst/>
                        <a:latin typeface="Arial"/>
                      </a:endParaRPr>
                    </a:p>
                  </a:txBody>
                  <a:tcPr marL="8097" marR="8097" marT="8097" marB="0" anchor="ctr"/>
                </a:tc>
                <a:tc>
                  <a:txBody>
                    <a:bodyPr/>
                    <a:lstStyle/>
                    <a:p>
                      <a:pPr algn="ctr" fontAlgn="ctr"/>
                      <a:r>
                        <a:rPr lang="en-US" sz="1600" b="1" u="none" strike="noStrike" dirty="0" smtClean="0">
                          <a:effectLst/>
                        </a:rPr>
                        <a:t>Electricity (kWh</a:t>
                      </a:r>
                      <a:r>
                        <a:rPr lang="en-US" sz="1600" b="1" u="none" strike="noStrike" dirty="0">
                          <a:effectLst/>
                        </a:rPr>
                        <a:t>)</a:t>
                      </a:r>
                      <a:endParaRPr lang="en-US" sz="1600" b="1" i="0" u="none" strike="noStrike" dirty="0">
                        <a:solidFill>
                          <a:srgbClr val="000000"/>
                        </a:solidFill>
                        <a:effectLst/>
                        <a:latin typeface="Arial"/>
                      </a:endParaRPr>
                    </a:p>
                  </a:txBody>
                  <a:tcPr marL="8097" marR="8097" marT="8097" marB="0" anchor="ctr"/>
                </a:tc>
              </a:tr>
              <a:tr h="258027">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170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564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1122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1680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1747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0.111</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194</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5</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1253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0.255</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320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834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0.468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390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598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0.757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453</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349</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1.140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398</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9</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188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1.588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299</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143</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1.990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285</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11</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54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2.250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122</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36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2.386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86</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2.430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17</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2.423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29</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15</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2.370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7</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2.308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2.252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2.202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19</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2.154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dirty="0">
                          <a:effectLst/>
                        </a:rPr>
                        <a:t>20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2.120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sym typeface="Symbol"/>
                        </a:rPr>
                        <a:t> = </a:t>
                      </a:r>
                      <a:r>
                        <a:rPr lang="en-US" sz="1600" u="none" strike="noStrike" dirty="0" smtClean="0">
                          <a:effectLst/>
                        </a:rPr>
                        <a:t>8760 </a:t>
                      </a:r>
                      <a:r>
                        <a:rPr lang="en-US" sz="1600" u="none" strike="noStrike" dirty="0" err="1" smtClean="0">
                          <a:effectLst/>
                        </a:rPr>
                        <a:t>hrs</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sym typeface="Symbol"/>
                        </a:rPr>
                        <a:t> = </a:t>
                      </a:r>
                      <a:r>
                        <a:rPr lang="en-US" sz="1600" u="none" strike="noStrike" dirty="0" smtClean="0">
                          <a:effectLst/>
                        </a:rPr>
                        <a:t>2598 kWh</a:t>
                      </a:r>
                      <a:endParaRPr lang="en-US" sz="1600" b="0" i="0" u="none" strike="noStrike" dirty="0">
                        <a:solidFill>
                          <a:srgbClr val="000000"/>
                        </a:solidFill>
                        <a:effectLst/>
                        <a:latin typeface="Calibri"/>
                      </a:endParaRPr>
                    </a:p>
                  </a:txBody>
                  <a:tcPr marL="8097" marR="8097" marT="8097" marB="0" anchor="b"/>
                </a:tc>
              </a:tr>
            </a:tbl>
          </a:graphicData>
        </a:graphic>
      </p:graphicFrame>
      <p:sp>
        <p:nvSpPr>
          <p:cNvPr id="4" name="Title 3"/>
          <p:cNvSpPr>
            <a:spLocks noGrp="1"/>
          </p:cNvSpPr>
          <p:nvPr>
            <p:ph type="title"/>
          </p:nvPr>
        </p:nvSpPr>
        <p:spPr>
          <a:xfrm>
            <a:off x="457200" y="0"/>
            <a:ext cx="8229600" cy="533400"/>
          </a:xfrm>
        </p:spPr>
        <p:txBody>
          <a:bodyPr>
            <a:normAutofit fontScale="90000"/>
          </a:bodyPr>
          <a:lstStyle/>
          <a:p>
            <a:r>
              <a:rPr lang="en-US" dirty="0" smtClean="0"/>
              <a:t>Wind Example 3: Electricity Generation</a:t>
            </a:r>
            <a:endParaRPr lang="en-US" dirty="0"/>
          </a:p>
        </p:txBody>
      </p:sp>
    </p:spTree>
    <p:extLst>
      <p:ext uri="{BB962C8B-B14F-4D97-AF65-F5344CB8AC3E}">
        <p14:creationId xmlns:p14="http://schemas.microsoft.com/office/powerpoint/2010/main" val="41505171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712941395"/>
              </p:ext>
            </p:extLst>
          </p:nvPr>
        </p:nvGraphicFramePr>
        <p:xfrm>
          <a:off x="457200" y="515593"/>
          <a:ext cx="8305799" cy="6342407"/>
        </p:xfrm>
        <a:graphic>
          <a:graphicData uri="http://schemas.openxmlformats.org/drawingml/2006/table">
            <a:tbl>
              <a:tblPr>
                <a:tableStyleId>{5C22544A-7EE6-4342-B048-85BDC9FD1C3A}</a:tableStyleId>
              </a:tblPr>
              <a:tblGrid>
                <a:gridCol w="1612452"/>
                <a:gridCol w="2485863"/>
                <a:gridCol w="2393479"/>
                <a:gridCol w="1814005"/>
              </a:tblGrid>
              <a:tr h="665813">
                <a:tc>
                  <a:txBody>
                    <a:bodyPr/>
                    <a:lstStyle/>
                    <a:p>
                      <a:pPr algn="ctr" fontAlgn="ctr"/>
                      <a:r>
                        <a:rPr lang="en-US" sz="1600" b="1" u="none" strike="noStrike" dirty="0">
                          <a:effectLst/>
                        </a:rPr>
                        <a:t>Wind Speed</a:t>
                      </a:r>
                      <a:br>
                        <a:rPr lang="en-US" sz="1600" b="1" u="none" strike="noStrike" dirty="0">
                          <a:effectLst/>
                        </a:rPr>
                      </a:br>
                      <a:r>
                        <a:rPr lang="en-US" sz="1600" b="1" u="none" strike="noStrike" dirty="0">
                          <a:effectLst/>
                        </a:rPr>
                        <a:t> Bin (m/s)</a:t>
                      </a:r>
                      <a:endParaRPr lang="en-US" sz="1600" b="1" i="0" u="none" strike="noStrike" dirty="0">
                        <a:solidFill>
                          <a:srgbClr val="000000"/>
                        </a:solidFill>
                        <a:effectLst/>
                        <a:latin typeface="Arial"/>
                      </a:endParaRPr>
                    </a:p>
                  </a:txBody>
                  <a:tcPr marL="8097" marR="8097" marT="8097" marB="0" anchor="ctr"/>
                </a:tc>
                <a:tc>
                  <a:txBody>
                    <a:bodyPr/>
                    <a:lstStyle/>
                    <a:p>
                      <a:pPr algn="ctr" fontAlgn="ctr"/>
                      <a:r>
                        <a:rPr lang="en-US" sz="1600" b="1" u="none" strike="noStrike" dirty="0" smtClean="0">
                          <a:effectLst/>
                        </a:rPr>
                        <a:t>Hours/Year </a:t>
                      </a:r>
                    </a:p>
                    <a:p>
                      <a:pPr algn="ctr" fontAlgn="ctr"/>
                      <a:r>
                        <a:rPr lang="en-US" sz="1600" b="1" u="none" strike="noStrike" dirty="0" smtClean="0">
                          <a:effectLst/>
                        </a:rPr>
                        <a:t>(</a:t>
                      </a:r>
                      <a:r>
                        <a:rPr lang="en-US" sz="1600" b="1" u="none" strike="noStrike" dirty="0">
                          <a:effectLst/>
                        </a:rPr>
                        <a:t>From Anemometer Tower)</a:t>
                      </a:r>
                      <a:endParaRPr lang="en-US" sz="1600" b="1" i="0" u="none" strike="noStrike" dirty="0">
                        <a:solidFill>
                          <a:srgbClr val="000000"/>
                        </a:solidFill>
                        <a:effectLst/>
                        <a:latin typeface="Arial"/>
                      </a:endParaRPr>
                    </a:p>
                  </a:txBody>
                  <a:tcPr marL="8097" marR="8097" marT="8097" marB="0" anchor="ctr"/>
                </a:tc>
                <a:tc>
                  <a:txBody>
                    <a:bodyPr/>
                    <a:lstStyle/>
                    <a:p>
                      <a:pPr algn="ctr" fontAlgn="ctr"/>
                      <a:r>
                        <a:rPr lang="en-US" sz="1600" b="1" u="none" strike="noStrike" dirty="0">
                          <a:effectLst/>
                        </a:rPr>
                        <a:t>Power Curve</a:t>
                      </a:r>
                      <a:br>
                        <a:rPr lang="en-US" sz="1600" b="1" u="none" strike="noStrike" dirty="0">
                          <a:effectLst/>
                        </a:rPr>
                      </a:br>
                      <a:r>
                        <a:rPr lang="en-US" sz="1600" b="1" u="none" strike="noStrike" dirty="0">
                          <a:effectLst/>
                        </a:rPr>
                        <a:t> (kW) (</a:t>
                      </a:r>
                      <a:r>
                        <a:rPr lang="en-US" sz="1600" b="1" u="none" strike="noStrike" dirty="0" err="1">
                          <a:effectLst/>
                        </a:rPr>
                        <a:t>Skystream</a:t>
                      </a:r>
                      <a:r>
                        <a:rPr lang="en-US" sz="1600" b="1" u="none" strike="noStrike" dirty="0">
                          <a:effectLst/>
                        </a:rPr>
                        <a:t> 3.7)</a:t>
                      </a:r>
                      <a:endParaRPr lang="en-US" sz="1600" b="1" i="0" u="none" strike="noStrike" dirty="0">
                        <a:solidFill>
                          <a:srgbClr val="000000"/>
                        </a:solidFill>
                        <a:effectLst/>
                        <a:latin typeface="Arial"/>
                      </a:endParaRPr>
                    </a:p>
                  </a:txBody>
                  <a:tcPr marL="8097" marR="8097" marT="8097" marB="0" anchor="ctr"/>
                </a:tc>
                <a:tc>
                  <a:txBody>
                    <a:bodyPr/>
                    <a:lstStyle/>
                    <a:p>
                      <a:pPr algn="ctr" fontAlgn="ctr"/>
                      <a:r>
                        <a:rPr lang="en-US" sz="1600" b="1" u="none" strike="noStrike" dirty="0" smtClean="0">
                          <a:effectLst/>
                        </a:rPr>
                        <a:t>Electricity (kWh</a:t>
                      </a:r>
                      <a:r>
                        <a:rPr lang="en-US" sz="1600" b="1" u="none" strike="noStrike" dirty="0">
                          <a:effectLst/>
                        </a:rPr>
                        <a:t>)</a:t>
                      </a:r>
                      <a:endParaRPr lang="en-US" sz="1600" b="1" i="0" u="none" strike="noStrike" dirty="0">
                        <a:solidFill>
                          <a:srgbClr val="000000"/>
                        </a:solidFill>
                        <a:effectLst/>
                        <a:latin typeface="Arial"/>
                      </a:endParaRPr>
                    </a:p>
                  </a:txBody>
                  <a:tcPr marL="8097" marR="8097" marT="8097" marB="0" anchor="ctr"/>
                </a:tc>
              </a:tr>
              <a:tr h="258027">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170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564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1122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1680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1747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0.111</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194</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5</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1253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0.255</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320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834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0.468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390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598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0.757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453</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349</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1.140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398</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9</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188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1.588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299</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143</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1.990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285</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11</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54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2.250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122</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36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2.386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86</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2.430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17</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12</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2.423</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29</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15</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3</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a:effectLst/>
                        </a:rPr>
                        <a:t>2.370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rPr>
                        <a:t>7</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16</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2.308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17</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2.252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18</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2.202</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19</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0</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a:effectLst/>
                        </a:rPr>
                        <a:t>2.154</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dirty="0">
                          <a:effectLst/>
                        </a:rPr>
                        <a:t>20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2.120</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0</a:t>
                      </a:r>
                      <a:endParaRPr lang="en-US" sz="1600" b="0" i="0" u="none" strike="noStrike" dirty="0">
                        <a:solidFill>
                          <a:srgbClr val="000000"/>
                        </a:solidFill>
                        <a:effectLst/>
                        <a:latin typeface="Calibri"/>
                      </a:endParaRPr>
                    </a:p>
                  </a:txBody>
                  <a:tcPr marL="8097" marR="8097" marT="8097" marB="0" anchor="b"/>
                </a:tc>
              </a:tr>
              <a:tr h="258027">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sym typeface="Symbol"/>
                        </a:rPr>
                        <a:t> = </a:t>
                      </a:r>
                      <a:r>
                        <a:rPr lang="en-US" sz="1600" u="none" strike="noStrike" dirty="0" smtClean="0">
                          <a:effectLst/>
                        </a:rPr>
                        <a:t>8760 </a:t>
                      </a:r>
                      <a:r>
                        <a:rPr lang="en-US" sz="1600" u="none" strike="noStrike" dirty="0" err="1" smtClean="0">
                          <a:effectLst/>
                        </a:rPr>
                        <a:t>hrs</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a:endParaRPr>
                    </a:p>
                  </a:txBody>
                  <a:tcPr marL="8097" marR="8097" marT="8097" marB="0" anchor="b"/>
                </a:tc>
                <a:tc>
                  <a:txBody>
                    <a:bodyPr/>
                    <a:lstStyle/>
                    <a:p>
                      <a:pPr algn="ctr" fontAlgn="b"/>
                      <a:r>
                        <a:rPr lang="en-US" sz="1600" u="none" strike="noStrike" dirty="0" smtClean="0">
                          <a:effectLst/>
                          <a:sym typeface="Symbol"/>
                        </a:rPr>
                        <a:t> = </a:t>
                      </a:r>
                      <a:r>
                        <a:rPr lang="en-US" sz="1600" u="none" strike="noStrike" dirty="0" smtClean="0">
                          <a:effectLst/>
                        </a:rPr>
                        <a:t>2598 kWh</a:t>
                      </a:r>
                      <a:endParaRPr lang="en-US" sz="1600" b="0" i="0" u="none" strike="noStrike" dirty="0">
                        <a:solidFill>
                          <a:srgbClr val="000000"/>
                        </a:solidFill>
                        <a:effectLst/>
                        <a:latin typeface="Calibri"/>
                      </a:endParaRPr>
                    </a:p>
                  </a:txBody>
                  <a:tcPr marL="8097" marR="8097" marT="8097" marB="0" anchor="b"/>
                </a:tc>
              </a:tr>
            </a:tbl>
          </a:graphicData>
        </a:graphic>
      </p:graphicFrame>
      <p:sp>
        <p:nvSpPr>
          <p:cNvPr id="4" name="Title 3"/>
          <p:cNvSpPr>
            <a:spLocks noGrp="1"/>
          </p:cNvSpPr>
          <p:nvPr>
            <p:ph type="title"/>
          </p:nvPr>
        </p:nvSpPr>
        <p:spPr>
          <a:xfrm>
            <a:off x="457200" y="0"/>
            <a:ext cx="8229600" cy="533400"/>
          </a:xfrm>
        </p:spPr>
        <p:txBody>
          <a:bodyPr>
            <a:normAutofit fontScale="90000"/>
          </a:bodyPr>
          <a:lstStyle/>
          <a:p>
            <a:r>
              <a:rPr lang="en-US" dirty="0" smtClean="0"/>
              <a:t>Wind Example 3: Electricity Generation</a:t>
            </a:r>
            <a:endParaRPr lang="en-US" dirty="0"/>
          </a:p>
        </p:txBody>
      </p:sp>
      <p:sp>
        <p:nvSpPr>
          <p:cNvPr id="2" name="TextBox 1"/>
          <p:cNvSpPr txBox="1"/>
          <p:nvPr/>
        </p:nvSpPr>
        <p:spPr>
          <a:xfrm>
            <a:off x="0" y="4038600"/>
            <a:ext cx="9144000" cy="2308324"/>
          </a:xfrm>
          <a:prstGeom prst="rect">
            <a:avLst/>
          </a:prstGeom>
          <a:solidFill>
            <a:schemeClr val="bg1"/>
          </a:solidFill>
        </p:spPr>
        <p:txBody>
          <a:bodyPr wrap="square" rtlCol="0">
            <a:spAutoFit/>
          </a:bodyPr>
          <a:lstStyle/>
          <a:p>
            <a:r>
              <a:rPr lang="en-US" dirty="0" smtClean="0"/>
              <a:t>Column 1 = Wind Speed Bins (0-1 m/s, 1-2 m/s, etc.)</a:t>
            </a:r>
          </a:p>
          <a:p>
            <a:r>
              <a:rPr lang="en-US" dirty="0" smtClean="0"/>
              <a:t>Column 2 = Hours / year wind is within a given Bin (from wind assessment)</a:t>
            </a:r>
          </a:p>
          <a:p>
            <a:r>
              <a:rPr lang="en-US" dirty="0" smtClean="0"/>
              <a:t>Column 3 = Power Curve of Turbine (from Manufacturer or independent study)</a:t>
            </a:r>
          </a:p>
          <a:p>
            <a:r>
              <a:rPr lang="en-US" dirty="0" smtClean="0"/>
              <a:t>Column 4 = Electricity Produced by turbine for each Bin</a:t>
            </a:r>
          </a:p>
          <a:p>
            <a:endParaRPr lang="en-US" dirty="0"/>
          </a:p>
          <a:p>
            <a:r>
              <a:rPr lang="en-US" dirty="0" smtClean="0"/>
              <a:t>      </a:t>
            </a:r>
            <a:endParaRPr lang="en-US" dirty="0" smtClean="0"/>
          </a:p>
          <a:p>
            <a:endParaRPr lang="en-US" dirty="0"/>
          </a:p>
          <a:p>
            <a:endParaRPr lang="en-US" dirty="0"/>
          </a:p>
        </p:txBody>
      </p:sp>
    </p:spTree>
    <p:extLst>
      <p:ext uri="{BB962C8B-B14F-4D97-AF65-F5344CB8AC3E}">
        <p14:creationId xmlns:p14="http://schemas.microsoft.com/office/powerpoint/2010/main" val="404743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Wind Example 4: </a:t>
            </a:r>
            <a:br>
              <a:rPr lang="en-US" dirty="0" smtClean="0"/>
            </a:br>
            <a:r>
              <a:rPr lang="en-US" dirty="0" smtClean="0"/>
              <a:t>Sea Girt-</a:t>
            </a:r>
            <a:r>
              <a:rPr lang="en-US" dirty="0" err="1" smtClean="0"/>
              <a:t>Skystream</a:t>
            </a:r>
            <a:r>
              <a:rPr lang="en-US" dirty="0" smtClean="0"/>
              <a:t> 3.7 Economics</a:t>
            </a:r>
            <a:endParaRPr lang="en-US" dirty="0"/>
          </a:p>
        </p:txBody>
      </p:sp>
      <p:sp>
        <p:nvSpPr>
          <p:cNvPr id="3" name="Content Placeholder 2"/>
          <p:cNvSpPr>
            <a:spLocks noGrp="1"/>
          </p:cNvSpPr>
          <p:nvPr>
            <p:ph idx="1"/>
          </p:nvPr>
        </p:nvSpPr>
        <p:spPr>
          <a:xfrm>
            <a:off x="457200" y="1371600"/>
            <a:ext cx="8229600" cy="4525963"/>
          </a:xfrm>
        </p:spPr>
        <p:txBody>
          <a:bodyPr>
            <a:normAutofit fontScale="77500" lnSpcReduction="20000"/>
          </a:bodyPr>
          <a:lstStyle/>
          <a:p>
            <a:r>
              <a:rPr lang="en-US" dirty="0" smtClean="0"/>
              <a:t>Cost of </a:t>
            </a:r>
            <a:r>
              <a:rPr lang="en-US" dirty="0" err="1" smtClean="0"/>
              <a:t>Skystream</a:t>
            </a:r>
            <a:r>
              <a:rPr lang="en-US" dirty="0" smtClean="0"/>
              <a:t> 3.7 = $13,300</a:t>
            </a:r>
          </a:p>
          <a:p>
            <a:pPr lvl="1"/>
            <a:r>
              <a:rPr lang="en-US" dirty="0" smtClean="0"/>
              <a:t>Electricity (</a:t>
            </a:r>
            <a:r>
              <a:rPr lang="en-US" dirty="0" err="1" smtClean="0"/>
              <a:t>Skystream</a:t>
            </a:r>
            <a:r>
              <a:rPr lang="en-US" dirty="0" smtClean="0"/>
              <a:t> at Sea Girt) = 2,600 kWh/yr</a:t>
            </a:r>
          </a:p>
          <a:p>
            <a:pPr lvl="1"/>
            <a:r>
              <a:rPr lang="en-US" dirty="0" smtClean="0"/>
              <a:t>NJ </a:t>
            </a:r>
            <a:r>
              <a:rPr lang="en-US" dirty="0"/>
              <a:t>CEP $3.20/kWh rebate = </a:t>
            </a:r>
            <a:r>
              <a:rPr lang="en-US" dirty="0" smtClean="0"/>
              <a:t>2,600 kWh · $3.20/kWh = $8,320</a:t>
            </a:r>
            <a:endParaRPr lang="en-US" dirty="0"/>
          </a:p>
          <a:p>
            <a:pPr lvl="1"/>
            <a:r>
              <a:rPr lang="en-US" dirty="0" smtClean="0"/>
              <a:t>Net cost = $13,300 - $8,320 = $4980</a:t>
            </a:r>
          </a:p>
          <a:p>
            <a:pPr lvl="1"/>
            <a:endParaRPr lang="en-US" dirty="0" smtClean="0"/>
          </a:p>
          <a:p>
            <a:r>
              <a:rPr lang="en-US" dirty="0" smtClean="0"/>
              <a:t>Revenue</a:t>
            </a:r>
          </a:p>
          <a:p>
            <a:pPr lvl="1"/>
            <a:r>
              <a:rPr lang="en-US" dirty="0" smtClean="0"/>
              <a:t>Electricity = </a:t>
            </a:r>
            <a:r>
              <a:rPr lang="en-US" dirty="0"/>
              <a:t>$</a:t>
            </a:r>
            <a:r>
              <a:rPr lang="en-US" dirty="0" smtClean="0"/>
              <a:t>0.12/kWh</a:t>
            </a:r>
          </a:p>
          <a:p>
            <a:pPr lvl="2"/>
            <a:endParaRPr lang="en-US" dirty="0" smtClean="0"/>
          </a:p>
          <a:p>
            <a:pPr lvl="1"/>
            <a:r>
              <a:rPr lang="en-US" dirty="0" smtClean="0"/>
              <a:t>WRECs = $0.05/kWh</a:t>
            </a:r>
          </a:p>
          <a:p>
            <a:pPr lvl="2"/>
            <a:endParaRPr lang="en-US" dirty="0" smtClean="0"/>
          </a:p>
          <a:p>
            <a:pPr lvl="1"/>
            <a:r>
              <a:rPr lang="en-US" dirty="0" smtClean="0"/>
              <a:t>Net Revenue </a:t>
            </a:r>
            <a:r>
              <a:rPr lang="en-US" dirty="0" smtClean="0"/>
              <a:t>=</a:t>
            </a:r>
          </a:p>
          <a:p>
            <a:pPr lvl="1"/>
            <a:endParaRPr lang="en-US" dirty="0" smtClean="0"/>
          </a:p>
          <a:p>
            <a:r>
              <a:rPr lang="en-US" dirty="0" smtClean="0"/>
              <a:t>Simple </a:t>
            </a:r>
            <a:r>
              <a:rPr lang="en-US" dirty="0"/>
              <a:t>payback </a:t>
            </a:r>
            <a:r>
              <a:rPr lang="en-US" dirty="0" smtClean="0"/>
              <a:t>=</a:t>
            </a:r>
            <a:endParaRPr lang="en-US" dirty="0"/>
          </a:p>
        </p:txBody>
      </p:sp>
    </p:spTree>
    <p:extLst>
      <p:ext uri="{BB962C8B-B14F-4D97-AF65-F5344CB8AC3E}">
        <p14:creationId xmlns:p14="http://schemas.microsoft.com/office/powerpoint/2010/main" val="7838797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Turbine Siting - Turbulence</a:t>
            </a:r>
            <a:endParaRPr lang="en-US" dirty="0"/>
          </a:p>
        </p:txBody>
      </p:sp>
      <p:sp>
        <p:nvSpPr>
          <p:cNvPr id="4" name="Rectangle 3"/>
          <p:cNvSpPr/>
          <p:nvPr/>
        </p:nvSpPr>
        <p:spPr>
          <a:xfrm>
            <a:off x="0" y="0"/>
            <a:ext cx="1732526" cy="369332"/>
          </a:xfrm>
          <a:prstGeom prst="rect">
            <a:avLst/>
          </a:prstGeom>
        </p:spPr>
        <p:txBody>
          <a:bodyPr wrap="none">
            <a:spAutoFit/>
          </a:bodyPr>
          <a:lstStyle/>
          <a:p>
            <a:r>
              <a:rPr lang="en-US" dirty="0" smtClean="0"/>
              <a:t>www.inforse.org</a:t>
            </a:r>
            <a:endParaRPr lang="en-US" dirty="0"/>
          </a:p>
        </p:txBody>
      </p:sp>
      <p:sp>
        <p:nvSpPr>
          <p:cNvPr id="6" name="Rectangle 5"/>
          <p:cNvSpPr/>
          <p:nvPr/>
        </p:nvSpPr>
        <p:spPr>
          <a:xfrm>
            <a:off x="3657600" y="0"/>
            <a:ext cx="5486400" cy="369332"/>
          </a:xfrm>
          <a:prstGeom prst="rect">
            <a:avLst/>
          </a:prstGeom>
        </p:spPr>
        <p:txBody>
          <a:bodyPr wrap="square">
            <a:spAutoFit/>
          </a:bodyPr>
          <a:lstStyle/>
          <a:p>
            <a:r>
              <a:rPr lang="en-US" dirty="0" smtClean="0"/>
              <a:t>prod-http-80-800498448.us-east-1.elb.amazonaws.com</a:t>
            </a:r>
            <a:endParaRPr lang="en-US" dirty="0"/>
          </a:p>
        </p:txBody>
      </p:sp>
      <p:pic>
        <p:nvPicPr>
          <p:cNvPr id="19458" name="Picture 2" descr="C:\Users\caleb\Desktop\Picture22.jpg"/>
          <p:cNvPicPr>
            <a:picLocks noChangeAspect="1" noChangeArrowheads="1"/>
          </p:cNvPicPr>
          <p:nvPr/>
        </p:nvPicPr>
        <p:blipFill>
          <a:blip r:embed="rId2" cstate="print"/>
          <a:srcRect/>
          <a:stretch>
            <a:fillRect/>
          </a:stretch>
        </p:blipFill>
        <p:spPr bwMode="auto">
          <a:xfrm>
            <a:off x="228600" y="1524000"/>
            <a:ext cx="8699500" cy="463867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Wake Turbulence</a:t>
            </a:r>
            <a:endParaRPr lang="en-US" dirty="0"/>
          </a:p>
        </p:txBody>
      </p:sp>
      <p:sp>
        <p:nvSpPr>
          <p:cNvPr id="3" name="Rectangle 2"/>
          <p:cNvSpPr/>
          <p:nvPr/>
        </p:nvSpPr>
        <p:spPr>
          <a:xfrm>
            <a:off x="7659363" y="0"/>
            <a:ext cx="1484637" cy="369332"/>
          </a:xfrm>
          <a:prstGeom prst="rect">
            <a:avLst/>
          </a:prstGeom>
        </p:spPr>
        <p:txBody>
          <a:bodyPr wrap="none">
            <a:spAutoFit/>
          </a:bodyPr>
          <a:lstStyle/>
          <a:p>
            <a:r>
              <a:rPr lang="en-US" dirty="0" smtClean="0"/>
              <a:t>www.nrel.gov</a:t>
            </a:r>
            <a:endParaRPr lang="en-US" dirty="0"/>
          </a:p>
        </p:txBody>
      </p:sp>
      <p:pic>
        <p:nvPicPr>
          <p:cNvPr id="20482" name="Picture 2" descr="C:\Users\caleb\Desktop\Picture23.jpg"/>
          <p:cNvPicPr>
            <a:picLocks noChangeAspect="1" noChangeArrowheads="1"/>
          </p:cNvPicPr>
          <p:nvPr/>
        </p:nvPicPr>
        <p:blipFill>
          <a:blip r:embed="rId3" cstate="print"/>
          <a:srcRect/>
          <a:stretch>
            <a:fillRect/>
          </a:stretch>
        </p:blipFill>
        <p:spPr bwMode="auto">
          <a:xfrm>
            <a:off x="838200" y="1104900"/>
            <a:ext cx="7658100" cy="5753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lstStyle/>
          <a:p>
            <a:r>
              <a:rPr lang="en-US" dirty="0" smtClean="0"/>
              <a:t>Wind Power Facts</a:t>
            </a:r>
            <a:endParaRPr lang="en-US" dirty="0"/>
          </a:p>
        </p:txBody>
      </p:sp>
      <p:sp>
        <p:nvSpPr>
          <p:cNvPr id="4" name="Content Placeholder 3"/>
          <p:cNvSpPr>
            <a:spLocks noGrp="1"/>
          </p:cNvSpPr>
          <p:nvPr>
            <p:ph idx="1"/>
          </p:nvPr>
        </p:nvSpPr>
        <p:spPr>
          <a:xfrm>
            <a:off x="304800" y="990600"/>
            <a:ext cx="8534400" cy="5135563"/>
          </a:xfrm>
        </p:spPr>
        <p:txBody>
          <a:bodyPr>
            <a:normAutofit fontScale="92500" lnSpcReduction="10000"/>
          </a:bodyPr>
          <a:lstStyle/>
          <a:p>
            <a:r>
              <a:rPr lang="en-US" dirty="0"/>
              <a:t>One of the Oldest Forms of Energy</a:t>
            </a:r>
          </a:p>
          <a:p>
            <a:r>
              <a:rPr lang="en-US" dirty="0"/>
              <a:t>Wind Power is Solar Power</a:t>
            </a:r>
          </a:p>
          <a:p>
            <a:r>
              <a:rPr lang="en-US" dirty="0"/>
              <a:t>Wind Farms Pose no Threat to Birds (NSA 2007)</a:t>
            </a:r>
          </a:p>
          <a:p>
            <a:r>
              <a:rPr lang="en-US" dirty="0" smtClean="0"/>
              <a:t> </a:t>
            </a:r>
            <a:endParaRPr lang="en-US" dirty="0"/>
          </a:p>
          <a:p>
            <a:r>
              <a:rPr lang="en-US" dirty="0"/>
              <a:t>US Wind Turbines Could Power Colorado as of 2008</a:t>
            </a:r>
          </a:p>
          <a:p>
            <a:r>
              <a:rPr lang="en-US" dirty="0" smtClean="0"/>
              <a:t> </a:t>
            </a:r>
            <a:endParaRPr lang="en-US" dirty="0"/>
          </a:p>
          <a:p>
            <a:r>
              <a:rPr lang="en-US" dirty="0" smtClean="0"/>
              <a:t>1.9 % of U.S. Electricity Production in 2009</a:t>
            </a:r>
          </a:p>
          <a:p>
            <a:r>
              <a:rPr lang="en-US" dirty="0" smtClean="0"/>
              <a:t> </a:t>
            </a:r>
            <a:endParaRPr lang="en-US" dirty="0"/>
          </a:p>
          <a:p>
            <a:r>
              <a:rPr lang="en-US" dirty="0"/>
              <a:t>38 US States Have Wind Farms</a:t>
            </a:r>
          </a:p>
          <a:p>
            <a:r>
              <a:rPr lang="en-US" dirty="0" smtClean="0"/>
              <a:t>World Wind Power 4x higher, 2000 to 2006</a:t>
            </a:r>
          </a:p>
        </p:txBody>
      </p:sp>
      <p:sp>
        <p:nvSpPr>
          <p:cNvPr id="5" name="Rectangle 4"/>
          <p:cNvSpPr/>
          <p:nvPr/>
        </p:nvSpPr>
        <p:spPr>
          <a:xfrm>
            <a:off x="5733066" y="0"/>
            <a:ext cx="3410934" cy="369332"/>
          </a:xfrm>
          <a:prstGeom prst="rect">
            <a:avLst/>
          </a:prstGeom>
        </p:spPr>
        <p:txBody>
          <a:bodyPr wrap="none">
            <a:spAutoFit/>
          </a:bodyPr>
          <a:lstStyle/>
          <a:p>
            <a:r>
              <a:rPr lang="en-US" dirty="0" smtClean="0"/>
              <a:t>http://science.howstuffworks.com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Turbine Spacing - Shadowing</a:t>
            </a:r>
            <a:endParaRPr lang="en-US" dirty="0"/>
          </a:p>
        </p:txBody>
      </p:sp>
      <p:pic>
        <p:nvPicPr>
          <p:cNvPr id="36866" name="Picture 2" descr="http://www.planningni.gov.uk/pps18-annex1-fig3.gif"/>
          <p:cNvPicPr>
            <a:picLocks noChangeAspect="1" noChangeArrowheads="1"/>
          </p:cNvPicPr>
          <p:nvPr/>
        </p:nvPicPr>
        <p:blipFill>
          <a:blip r:embed="rId3" cstate="print"/>
          <a:srcRect/>
          <a:stretch>
            <a:fillRect/>
          </a:stretch>
        </p:blipFill>
        <p:spPr bwMode="auto">
          <a:xfrm>
            <a:off x="4953000" y="2514600"/>
            <a:ext cx="3619500" cy="2228850"/>
          </a:xfrm>
          <a:prstGeom prst="rect">
            <a:avLst/>
          </a:prstGeom>
          <a:noFill/>
        </p:spPr>
      </p:pic>
      <p:sp>
        <p:nvSpPr>
          <p:cNvPr id="4" name="Rectangle 3"/>
          <p:cNvSpPr/>
          <p:nvPr/>
        </p:nvSpPr>
        <p:spPr>
          <a:xfrm>
            <a:off x="6774377" y="0"/>
            <a:ext cx="2369623" cy="369332"/>
          </a:xfrm>
          <a:prstGeom prst="rect">
            <a:avLst/>
          </a:prstGeom>
        </p:spPr>
        <p:txBody>
          <a:bodyPr wrap="none">
            <a:spAutoFit/>
          </a:bodyPr>
          <a:lstStyle/>
          <a:p>
            <a:r>
              <a:rPr lang="en-US" dirty="0" smtClean="0"/>
              <a:t>www.planningni.gov.uk</a:t>
            </a:r>
            <a:endParaRPr lang="en-US" dirty="0"/>
          </a:p>
        </p:txBody>
      </p:sp>
      <p:pic>
        <p:nvPicPr>
          <p:cNvPr id="36868" name="Picture 4" descr="http://ars.els-cdn.com/content/image/1-s2.0-S0960148109005023-gr1.jpg"/>
          <p:cNvPicPr>
            <a:picLocks noChangeAspect="1" noChangeArrowheads="1"/>
          </p:cNvPicPr>
          <p:nvPr/>
        </p:nvPicPr>
        <p:blipFill>
          <a:blip r:embed="rId4" cstate="print"/>
          <a:srcRect/>
          <a:stretch>
            <a:fillRect/>
          </a:stretch>
        </p:blipFill>
        <p:spPr bwMode="auto">
          <a:xfrm>
            <a:off x="457200" y="2743200"/>
            <a:ext cx="3609975" cy="2990850"/>
          </a:xfrm>
          <a:prstGeom prst="rect">
            <a:avLst/>
          </a:prstGeom>
          <a:noFill/>
        </p:spPr>
      </p:pic>
      <p:sp>
        <p:nvSpPr>
          <p:cNvPr id="6" name="Rectangle 5"/>
          <p:cNvSpPr/>
          <p:nvPr/>
        </p:nvSpPr>
        <p:spPr>
          <a:xfrm>
            <a:off x="0" y="0"/>
            <a:ext cx="1648721" cy="369332"/>
          </a:xfrm>
          <a:prstGeom prst="rect">
            <a:avLst/>
          </a:prstGeom>
        </p:spPr>
        <p:txBody>
          <a:bodyPr wrap="none">
            <a:spAutoFit/>
          </a:bodyPr>
          <a:lstStyle/>
          <a:p>
            <a:r>
              <a:rPr lang="en-US" dirty="0" smtClean="0"/>
              <a:t>ars.els-cdn.com</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 / Safety Issues</a:t>
            </a:r>
            <a:endParaRPr lang="en-US" dirty="0"/>
          </a:p>
        </p:txBody>
      </p:sp>
      <p:sp>
        <p:nvSpPr>
          <p:cNvPr id="4" name="Content Placeholder 3"/>
          <p:cNvSpPr>
            <a:spLocks noGrp="1"/>
          </p:cNvSpPr>
          <p:nvPr>
            <p:ph idx="1"/>
          </p:nvPr>
        </p:nvSpPr>
        <p:spPr/>
        <p:txBody>
          <a:bodyPr/>
          <a:lstStyle/>
          <a:p>
            <a:r>
              <a:rPr lang="en-US" dirty="0" smtClean="0"/>
              <a:t>Habitat Disruption</a:t>
            </a:r>
          </a:p>
          <a:p>
            <a:r>
              <a:rPr lang="en-US" dirty="0" smtClean="0"/>
              <a:t>Bird Mortality</a:t>
            </a:r>
          </a:p>
          <a:p>
            <a:r>
              <a:rPr lang="en-US" dirty="0" smtClean="0"/>
              <a:t>Bat Mortality</a:t>
            </a:r>
          </a:p>
          <a:p>
            <a:r>
              <a:rPr lang="en-US" dirty="0" smtClean="0"/>
              <a:t>Noise</a:t>
            </a:r>
          </a:p>
          <a:p>
            <a:r>
              <a:rPr lang="en-US" dirty="0" smtClean="0"/>
              <a:t>Flicker</a:t>
            </a:r>
          </a:p>
          <a:p>
            <a:r>
              <a:rPr lang="en-US" dirty="0" smtClean="0"/>
              <a:t>Blade Throw, Ice Throw, Tower collapse</a:t>
            </a:r>
            <a:endParaRPr lang="en-US" dirty="0"/>
          </a:p>
        </p:txBody>
      </p:sp>
    </p:spTree>
    <p:extLst>
      <p:ext uri="{BB962C8B-B14F-4D97-AF65-F5344CB8AC3E}">
        <p14:creationId xmlns:p14="http://schemas.microsoft.com/office/powerpoint/2010/main" val="128375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 Destruction</a:t>
            </a:r>
            <a:endParaRPr lang="en-US" dirty="0"/>
          </a:p>
        </p:txBody>
      </p:sp>
      <p:pic>
        <p:nvPicPr>
          <p:cNvPr id="17410" name="Picture 2" descr="http://johnrsweet.com/personal/wind/Art/meyersdale2.jpg"/>
          <p:cNvPicPr>
            <a:picLocks noChangeAspect="1" noChangeArrowheads="1"/>
          </p:cNvPicPr>
          <p:nvPr/>
        </p:nvPicPr>
        <p:blipFill>
          <a:blip r:embed="rId3" cstate="print"/>
          <a:srcRect/>
          <a:stretch>
            <a:fillRect/>
          </a:stretch>
        </p:blipFill>
        <p:spPr bwMode="auto">
          <a:xfrm>
            <a:off x="4876800" y="1981200"/>
            <a:ext cx="4144662" cy="3067050"/>
          </a:xfrm>
          <a:prstGeom prst="rect">
            <a:avLst/>
          </a:prstGeom>
          <a:noFill/>
        </p:spPr>
      </p:pic>
      <p:sp>
        <p:nvSpPr>
          <p:cNvPr id="4" name="Rectangle 3"/>
          <p:cNvSpPr/>
          <p:nvPr/>
        </p:nvSpPr>
        <p:spPr>
          <a:xfrm>
            <a:off x="7445202" y="0"/>
            <a:ext cx="1698798" cy="369332"/>
          </a:xfrm>
          <a:prstGeom prst="rect">
            <a:avLst/>
          </a:prstGeom>
        </p:spPr>
        <p:txBody>
          <a:bodyPr wrap="none">
            <a:spAutoFit/>
          </a:bodyPr>
          <a:lstStyle/>
          <a:p>
            <a:r>
              <a:rPr lang="en-US" smtClean="0"/>
              <a:t>johnrsweet.com</a:t>
            </a:r>
            <a:endParaRPr lang="en-US" dirty="0"/>
          </a:p>
        </p:txBody>
      </p:sp>
      <p:pic>
        <p:nvPicPr>
          <p:cNvPr id="17412" name="Picture 4" descr="construction.jpg"/>
          <p:cNvPicPr>
            <a:picLocks noChangeAspect="1" noChangeArrowheads="1"/>
          </p:cNvPicPr>
          <p:nvPr/>
        </p:nvPicPr>
        <p:blipFill>
          <a:blip r:embed="rId4" cstate="print"/>
          <a:srcRect/>
          <a:stretch>
            <a:fillRect/>
          </a:stretch>
        </p:blipFill>
        <p:spPr bwMode="auto">
          <a:xfrm>
            <a:off x="228600" y="2057400"/>
            <a:ext cx="4619625" cy="2867025"/>
          </a:xfrm>
          <a:prstGeom prst="rect">
            <a:avLst/>
          </a:prstGeom>
          <a:noFill/>
        </p:spPr>
      </p:pic>
      <p:sp>
        <p:nvSpPr>
          <p:cNvPr id="6" name="Rectangle 5"/>
          <p:cNvSpPr/>
          <p:nvPr/>
        </p:nvSpPr>
        <p:spPr>
          <a:xfrm>
            <a:off x="0" y="0"/>
            <a:ext cx="2860976" cy="369332"/>
          </a:xfrm>
          <a:prstGeom prst="rect">
            <a:avLst/>
          </a:prstGeom>
        </p:spPr>
        <p:txBody>
          <a:bodyPr wrap="none">
            <a:spAutoFit/>
          </a:bodyPr>
          <a:lstStyle/>
          <a:p>
            <a:r>
              <a:rPr lang="en-US" dirty="0" smtClean="0"/>
              <a:t>betterplan.squarespace.com</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a:t>
            </a:r>
            <a:endParaRPr lang="en-US" dirty="0"/>
          </a:p>
        </p:txBody>
      </p:sp>
      <p:pic>
        <p:nvPicPr>
          <p:cNvPr id="47106" name="Picture 2" descr="Biodiversity Research Institute studies wind turbine dangers to wildlife"/>
          <p:cNvPicPr>
            <a:picLocks noChangeAspect="1" noChangeArrowheads="1"/>
          </p:cNvPicPr>
          <p:nvPr/>
        </p:nvPicPr>
        <p:blipFill>
          <a:blip r:embed="rId2" cstate="print"/>
          <a:srcRect/>
          <a:stretch>
            <a:fillRect/>
          </a:stretch>
        </p:blipFill>
        <p:spPr bwMode="auto">
          <a:xfrm>
            <a:off x="914400" y="1447800"/>
            <a:ext cx="7286625" cy="4219575"/>
          </a:xfrm>
          <a:prstGeom prst="rect">
            <a:avLst/>
          </a:prstGeom>
          <a:noFill/>
        </p:spPr>
      </p:pic>
      <p:sp>
        <p:nvSpPr>
          <p:cNvPr id="4" name="Rectangle 3"/>
          <p:cNvSpPr/>
          <p:nvPr/>
        </p:nvSpPr>
        <p:spPr>
          <a:xfrm>
            <a:off x="7031499" y="0"/>
            <a:ext cx="2112501" cy="369332"/>
          </a:xfrm>
          <a:prstGeom prst="rect">
            <a:avLst/>
          </a:prstGeom>
        </p:spPr>
        <p:txBody>
          <a:bodyPr wrap="none">
            <a:spAutoFit/>
          </a:bodyPr>
          <a:lstStyle/>
          <a:p>
            <a:r>
              <a:rPr lang="en-US" dirty="0" smtClean="0"/>
              <a:t>www.earthtimes.org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verett\Desktop\Pictur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395535"/>
            <a:ext cx="5200650" cy="643157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360370" y="6460924"/>
            <a:ext cx="1783630" cy="369332"/>
          </a:xfrm>
          <a:prstGeom prst="rect">
            <a:avLst/>
          </a:prstGeom>
        </p:spPr>
        <p:txBody>
          <a:bodyPr wrap="none">
            <a:spAutoFit/>
          </a:bodyPr>
          <a:lstStyle/>
          <a:p>
            <a:r>
              <a:rPr lang="en-US" dirty="0"/>
              <a:t>www.rspb.org.uk</a:t>
            </a:r>
          </a:p>
        </p:txBody>
      </p:sp>
      <p:sp>
        <p:nvSpPr>
          <p:cNvPr id="2" name="Title 1"/>
          <p:cNvSpPr>
            <a:spLocks noGrp="1"/>
          </p:cNvSpPr>
          <p:nvPr>
            <p:ph type="title"/>
          </p:nvPr>
        </p:nvSpPr>
        <p:spPr>
          <a:xfrm>
            <a:off x="914400" y="0"/>
            <a:ext cx="8229600" cy="1143000"/>
          </a:xfrm>
        </p:spPr>
        <p:txBody>
          <a:bodyPr>
            <a:normAutofit fontScale="90000"/>
          </a:bodyPr>
          <a:lstStyle/>
          <a:p>
            <a:pPr algn="r"/>
            <a:r>
              <a:rPr lang="en-US" b="1" dirty="0" smtClean="0"/>
              <a:t>UK sensitive </a:t>
            </a:r>
            <a:br>
              <a:rPr lang="en-US" b="1" dirty="0" smtClean="0"/>
            </a:br>
            <a:r>
              <a:rPr lang="en-US" b="1" dirty="0" smtClean="0"/>
              <a:t>bird areas</a:t>
            </a:r>
            <a:endParaRPr lang="en-US" dirty="0"/>
          </a:p>
        </p:txBody>
      </p:sp>
    </p:spTree>
    <p:extLst>
      <p:ext uri="{BB962C8B-B14F-4D97-AF65-F5344CB8AC3E}">
        <p14:creationId xmlns:p14="http://schemas.microsoft.com/office/powerpoint/2010/main" val="42851879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Birds</a:t>
            </a:r>
            <a:endParaRPr lang="en-US" dirty="0"/>
          </a:p>
        </p:txBody>
      </p:sp>
      <p:pic>
        <p:nvPicPr>
          <p:cNvPr id="51202" name="Picture 2" descr="http://files.abovetopsecret.com/files/img/fs5042abda.jpg"/>
          <p:cNvPicPr>
            <a:picLocks noChangeAspect="1" noChangeArrowheads="1"/>
          </p:cNvPicPr>
          <p:nvPr/>
        </p:nvPicPr>
        <p:blipFill>
          <a:blip r:embed="rId3" cstate="print"/>
          <a:srcRect/>
          <a:stretch>
            <a:fillRect/>
          </a:stretch>
        </p:blipFill>
        <p:spPr bwMode="auto">
          <a:xfrm>
            <a:off x="1447800" y="1600200"/>
            <a:ext cx="5981700" cy="4648201"/>
          </a:xfrm>
          <a:prstGeom prst="rect">
            <a:avLst/>
          </a:prstGeom>
          <a:noFill/>
        </p:spPr>
      </p:pic>
      <p:sp>
        <p:nvSpPr>
          <p:cNvPr id="4" name="Rectangle 3"/>
          <p:cNvSpPr/>
          <p:nvPr/>
        </p:nvSpPr>
        <p:spPr>
          <a:xfrm>
            <a:off x="6501674" y="0"/>
            <a:ext cx="2642326" cy="369332"/>
          </a:xfrm>
          <a:prstGeom prst="rect">
            <a:avLst/>
          </a:prstGeom>
        </p:spPr>
        <p:txBody>
          <a:bodyPr wrap="none">
            <a:spAutoFit/>
          </a:bodyPr>
          <a:lstStyle/>
          <a:p>
            <a:r>
              <a:rPr lang="en-US" dirty="0" smtClean="0"/>
              <a:t>www.abovetopsecret.com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Bats</a:t>
            </a:r>
            <a:endParaRPr lang="en-US" dirty="0"/>
          </a:p>
        </p:txBody>
      </p:sp>
      <p:pic>
        <p:nvPicPr>
          <p:cNvPr id="48130" name="Picture 2" descr="http://betterplan.squarespace.com/storage/Bat%20Science%20Daily%20Illo.jpg?__SQUARESPACE_CACHEVERSION=1236483900598"/>
          <p:cNvPicPr>
            <a:picLocks noChangeAspect="1" noChangeArrowheads="1"/>
          </p:cNvPicPr>
          <p:nvPr/>
        </p:nvPicPr>
        <p:blipFill>
          <a:blip r:embed="rId2" cstate="print"/>
          <a:srcRect/>
          <a:stretch>
            <a:fillRect/>
          </a:stretch>
        </p:blipFill>
        <p:spPr bwMode="auto">
          <a:xfrm>
            <a:off x="2057400" y="1600200"/>
            <a:ext cx="5105400" cy="4600576"/>
          </a:xfrm>
          <a:prstGeom prst="rect">
            <a:avLst/>
          </a:prstGeom>
          <a:noFill/>
        </p:spPr>
      </p:pic>
      <p:sp>
        <p:nvSpPr>
          <p:cNvPr id="4" name="Rectangle 3"/>
          <p:cNvSpPr/>
          <p:nvPr/>
        </p:nvSpPr>
        <p:spPr>
          <a:xfrm>
            <a:off x="6283024" y="0"/>
            <a:ext cx="2860976" cy="369332"/>
          </a:xfrm>
          <a:prstGeom prst="rect">
            <a:avLst/>
          </a:prstGeom>
        </p:spPr>
        <p:txBody>
          <a:bodyPr wrap="none">
            <a:spAutoFit/>
          </a:bodyPr>
          <a:lstStyle/>
          <a:p>
            <a:r>
              <a:rPr lang="en-US" dirty="0" smtClean="0"/>
              <a:t>betterplan.squarespace.com</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Noise</a:t>
            </a:r>
            <a:endParaRPr lang="en-US" dirty="0"/>
          </a:p>
        </p:txBody>
      </p:sp>
      <p:sp>
        <p:nvSpPr>
          <p:cNvPr id="4" name="Rectangle 3"/>
          <p:cNvSpPr/>
          <p:nvPr/>
        </p:nvSpPr>
        <p:spPr>
          <a:xfrm>
            <a:off x="5902728" y="0"/>
            <a:ext cx="3241272" cy="369332"/>
          </a:xfrm>
          <a:prstGeom prst="rect">
            <a:avLst/>
          </a:prstGeom>
        </p:spPr>
        <p:txBody>
          <a:bodyPr wrap="none">
            <a:spAutoFit/>
          </a:bodyPr>
          <a:lstStyle/>
          <a:p>
            <a:r>
              <a:rPr lang="en-US" dirty="0" smtClean="0"/>
              <a:t>mikechristie.files.wordpress.com</a:t>
            </a:r>
            <a:endParaRPr lang="en-US" dirty="0"/>
          </a:p>
        </p:txBody>
      </p:sp>
      <p:pic>
        <p:nvPicPr>
          <p:cNvPr id="32771" name="Picture 3" descr="C:\Users\caleb\Pictures\Picture3.jpg"/>
          <p:cNvPicPr>
            <a:picLocks noChangeAspect="1" noChangeArrowheads="1"/>
          </p:cNvPicPr>
          <p:nvPr/>
        </p:nvPicPr>
        <p:blipFill>
          <a:blip r:embed="rId2" cstate="print"/>
          <a:srcRect/>
          <a:stretch>
            <a:fillRect/>
          </a:stretch>
        </p:blipFill>
        <p:spPr bwMode="auto">
          <a:xfrm>
            <a:off x="457200" y="1017587"/>
            <a:ext cx="8339138" cy="58404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Flicker</a:t>
            </a:r>
            <a:endParaRPr lang="en-US" dirty="0"/>
          </a:p>
        </p:txBody>
      </p:sp>
      <p:pic>
        <p:nvPicPr>
          <p:cNvPr id="45058" name="Picture 2" descr="http://quixoteslaststand.files.wordpress.com/2012/02/shadow-flickerbb.png"/>
          <p:cNvPicPr>
            <a:picLocks noChangeAspect="1" noChangeArrowheads="1"/>
          </p:cNvPicPr>
          <p:nvPr/>
        </p:nvPicPr>
        <p:blipFill>
          <a:blip r:embed="rId3" cstate="print"/>
          <a:srcRect/>
          <a:stretch>
            <a:fillRect/>
          </a:stretch>
        </p:blipFill>
        <p:spPr bwMode="auto">
          <a:xfrm>
            <a:off x="1447800" y="2057400"/>
            <a:ext cx="6667500" cy="3810000"/>
          </a:xfrm>
          <a:prstGeom prst="rect">
            <a:avLst/>
          </a:prstGeom>
          <a:noFill/>
        </p:spPr>
      </p:pic>
      <p:sp>
        <p:nvSpPr>
          <p:cNvPr id="4" name="Rectangle 3"/>
          <p:cNvSpPr/>
          <p:nvPr/>
        </p:nvSpPr>
        <p:spPr>
          <a:xfrm>
            <a:off x="6865171" y="0"/>
            <a:ext cx="2278829" cy="369332"/>
          </a:xfrm>
          <a:prstGeom prst="rect">
            <a:avLst/>
          </a:prstGeom>
        </p:spPr>
        <p:txBody>
          <a:bodyPr wrap="none">
            <a:spAutoFit/>
          </a:bodyPr>
          <a:lstStyle/>
          <a:p>
            <a:r>
              <a:rPr lang="en-US" dirty="0" smtClean="0"/>
              <a:t>quixoteslaststand.com</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Throw</a:t>
            </a:r>
            <a:endParaRPr lang="en-US" dirty="0"/>
          </a:p>
        </p:txBody>
      </p:sp>
      <p:pic>
        <p:nvPicPr>
          <p:cNvPr id="56322" name="Picture 2" descr="http://wpcore.wpe.s3.amazonaws.com/wp-content/uploads/2011/07/Ice-on-Turbine-Blades.jpg"/>
          <p:cNvPicPr>
            <a:picLocks noChangeAspect="1" noChangeArrowheads="1"/>
          </p:cNvPicPr>
          <p:nvPr/>
        </p:nvPicPr>
        <p:blipFill>
          <a:blip r:embed="rId2" cstate="print"/>
          <a:srcRect/>
          <a:stretch>
            <a:fillRect/>
          </a:stretch>
        </p:blipFill>
        <p:spPr bwMode="auto">
          <a:xfrm>
            <a:off x="228600" y="1828800"/>
            <a:ext cx="4762500" cy="4829175"/>
          </a:xfrm>
          <a:prstGeom prst="rect">
            <a:avLst/>
          </a:prstGeom>
          <a:noFill/>
        </p:spPr>
      </p:pic>
      <p:sp>
        <p:nvSpPr>
          <p:cNvPr id="4" name="Rectangle 3"/>
          <p:cNvSpPr/>
          <p:nvPr/>
        </p:nvSpPr>
        <p:spPr>
          <a:xfrm>
            <a:off x="0" y="0"/>
            <a:ext cx="3213508" cy="369332"/>
          </a:xfrm>
          <a:prstGeom prst="rect">
            <a:avLst/>
          </a:prstGeom>
        </p:spPr>
        <p:txBody>
          <a:bodyPr wrap="none">
            <a:spAutoFit/>
          </a:bodyPr>
          <a:lstStyle/>
          <a:p>
            <a:r>
              <a:rPr lang="en-US" dirty="0" smtClean="0"/>
              <a:t>wpcore.wpe.s3.amazonaws.com</a:t>
            </a:r>
            <a:endParaRPr lang="en-US" dirty="0"/>
          </a:p>
        </p:txBody>
      </p:sp>
      <p:pic>
        <p:nvPicPr>
          <p:cNvPr id="56324" name="Picture 4" descr="http://www.wind-watch.org/news/wp-content/uploads/2008/12/th0_etp-0212-05-0112_141756.jpg"/>
          <p:cNvPicPr>
            <a:picLocks noChangeAspect="1" noChangeArrowheads="1"/>
          </p:cNvPicPr>
          <p:nvPr/>
        </p:nvPicPr>
        <p:blipFill>
          <a:blip r:embed="rId3" cstate="print"/>
          <a:srcRect/>
          <a:stretch>
            <a:fillRect/>
          </a:stretch>
        </p:blipFill>
        <p:spPr bwMode="auto">
          <a:xfrm>
            <a:off x="5410200" y="2209800"/>
            <a:ext cx="3352800" cy="3962400"/>
          </a:xfrm>
          <a:prstGeom prst="rect">
            <a:avLst/>
          </a:prstGeom>
          <a:noFill/>
        </p:spPr>
      </p:pic>
      <p:sp>
        <p:nvSpPr>
          <p:cNvPr id="6" name="Rectangle 5"/>
          <p:cNvSpPr/>
          <p:nvPr/>
        </p:nvSpPr>
        <p:spPr>
          <a:xfrm>
            <a:off x="6964429" y="0"/>
            <a:ext cx="2179571" cy="369332"/>
          </a:xfrm>
          <a:prstGeom prst="rect">
            <a:avLst/>
          </a:prstGeom>
        </p:spPr>
        <p:txBody>
          <a:bodyPr wrap="none">
            <a:spAutoFit/>
          </a:bodyPr>
          <a:lstStyle/>
          <a:p>
            <a:r>
              <a:rPr lang="en-US" dirty="0" smtClean="0"/>
              <a:t>www.wind-watch.org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C:\Users\caleb\Desktop\Picture7.jpg"/>
          <p:cNvPicPr>
            <a:picLocks noChangeAspect="1" noChangeArrowheads="1"/>
          </p:cNvPicPr>
          <p:nvPr/>
        </p:nvPicPr>
        <p:blipFill>
          <a:blip r:embed="rId3" cstate="print"/>
          <a:srcRect/>
          <a:stretch>
            <a:fillRect/>
          </a:stretch>
        </p:blipFill>
        <p:spPr bwMode="auto">
          <a:xfrm>
            <a:off x="5002213" y="1066800"/>
            <a:ext cx="4141787" cy="5397500"/>
          </a:xfrm>
          <a:prstGeom prst="rect">
            <a:avLst/>
          </a:prstGeom>
          <a:noFill/>
        </p:spPr>
      </p:pic>
      <p:sp>
        <p:nvSpPr>
          <p:cNvPr id="2" name="Title 1"/>
          <p:cNvSpPr>
            <a:spLocks noGrp="1"/>
          </p:cNvSpPr>
          <p:nvPr>
            <p:ph type="title"/>
          </p:nvPr>
        </p:nvSpPr>
        <p:spPr>
          <a:xfrm>
            <a:off x="457200" y="0"/>
            <a:ext cx="8229600" cy="1143000"/>
          </a:xfrm>
        </p:spPr>
        <p:txBody>
          <a:bodyPr/>
          <a:lstStyle/>
          <a:p>
            <a:r>
              <a:rPr lang="en-US" dirty="0" smtClean="0"/>
              <a:t>Turbine Types</a:t>
            </a:r>
            <a:endParaRPr lang="en-US" dirty="0"/>
          </a:p>
        </p:txBody>
      </p:sp>
      <p:sp>
        <p:nvSpPr>
          <p:cNvPr id="5" name="Rectangle 4"/>
          <p:cNvSpPr/>
          <p:nvPr/>
        </p:nvSpPr>
        <p:spPr>
          <a:xfrm>
            <a:off x="7230656" y="6488668"/>
            <a:ext cx="1913344" cy="369332"/>
          </a:xfrm>
          <a:prstGeom prst="rect">
            <a:avLst/>
          </a:prstGeom>
        </p:spPr>
        <p:txBody>
          <a:bodyPr wrap="none">
            <a:spAutoFit/>
          </a:bodyPr>
          <a:lstStyle/>
          <a:p>
            <a:r>
              <a:rPr lang="en-US" dirty="0" smtClean="0"/>
              <a:t>www.darcorp.com</a:t>
            </a:r>
            <a:endParaRPr lang="en-US" dirty="0"/>
          </a:p>
        </p:txBody>
      </p:sp>
      <p:sp>
        <p:nvSpPr>
          <p:cNvPr id="6" name="Rectangle 5"/>
          <p:cNvSpPr/>
          <p:nvPr/>
        </p:nvSpPr>
        <p:spPr>
          <a:xfrm>
            <a:off x="0" y="6488668"/>
            <a:ext cx="2240100" cy="369332"/>
          </a:xfrm>
          <a:prstGeom prst="rect">
            <a:avLst/>
          </a:prstGeom>
        </p:spPr>
        <p:txBody>
          <a:bodyPr wrap="none">
            <a:spAutoFit/>
          </a:bodyPr>
          <a:lstStyle/>
          <a:p>
            <a:r>
              <a:rPr lang="en-US" dirty="0" smtClean="0"/>
              <a:t>windturbinezone.com</a:t>
            </a:r>
            <a:endParaRPr lang="en-US" dirty="0"/>
          </a:p>
        </p:txBody>
      </p:sp>
      <p:sp>
        <p:nvSpPr>
          <p:cNvPr id="7" name="Rectangle 6"/>
          <p:cNvSpPr/>
          <p:nvPr/>
        </p:nvSpPr>
        <p:spPr>
          <a:xfrm>
            <a:off x="5334000" y="838200"/>
            <a:ext cx="3516860" cy="369332"/>
          </a:xfrm>
          <a:prstGeom prst="rect">
            <a:avLst/>
          </a:prstGeom>
        </p:spPr>
        <p:txBody>
          <a:bodyPr wrap="none">
            <a:spAutoFit/>
          </a:bodyPr>
          <a:lstStyle/>
          <a:p>
            <a:r>
              <a:rPr lang="en-US" dirty="0" smtClean="0"/>
              <a:t>Windy II Vertical Axis Wind Turbine </a:t>
            </a:r>
            <a:endParaRPr lang="en-US" dirty="0"/>
          </a:p>
        </p:txBody>
      </p:sp>
      <p:pic>
        <p:nvPicPr>
          <p:cNvPr id="14341" name="Picture 5" descr="C:\Users\caleb\Desktop\Picture6.jpg"/>
          <p:cNvPicPr>
            <a:picLocks noChangeAspect="1" noChangeArrowheads="1"/>
          </p:cNvPicPr>
          <p:nvPr/>
        </p:nvPicPr>
        <p:blipFill>
          <a:blip r:embed="rId4" cstate="print"/>
          <a:srcRect/>
          <a:stretch>
            <a:fillRect/>
          </a:stretch>
        </p:blipFill>
        <p:spPr bwMode="auto">
          <a:xfrm>
            <a:off x="457200" y="1143000"/>
            <a:ext cx="4352925" cy="517525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Buffers</a:t>
            </a:r>
            <a:endParaRPr lang="en-US" dirty="0"/>
          </a:p>
        </p:txBody>
      </p:sp>
      <p:pic>
        <p:nvPicPr>
          <p:cNvPr id="39940" name="Picture 4" descr="C:\Users\caleb\Pictures\Picture6.jpg"/>
          <p:cNvPicPr>
            <a:picLocks noChangeAspect="1" noChangeArrowheads="1"/>
          </p:cNvPicPr>
          <p:nvPr/>
        </p:nvPicPr>
        <p:blipFill>
          <a:blip r:embed="rId3" cstate="print"/>
          <a:srcRect/>
          <a:stretch>
            <a:fillRect/>
          </a:stretch>
        </p:blipFill>
        <p:spPr bwMode="auto">
          <a:xfrm>
            <a:off x="0" y="1600200"/>
            <a:ext cx="9131301" cy="5116513"/>
          </a:xfrm>
          <a:prstGeom prst="rect">
            <a:avLst/>
          </a:prstGeom>
          <a:noFill/>
        </p:spPr>
      </p:pic>
      <p:sp>
        <p:nvSpPr>
          <p:cNvPr id="6" name="Rectangle 5"/>
          <p:cNvSpPr/>
          <p:nvPr/>
        </p:nvSpPr>
        <p:spPr>
          <a:xfrm>
            <a:off x="6848563" y="0"/>
            <a:ext cx="2295437" cy="369332"/>
          </a:xfrm>
          <a:prstGeom prst="rect">
            <a:avLst/>
          </a:prstGeom>
        </p:spPr>
        <p:txBody>
          <a:bodyPr wrap="none">
            <a:spAutoFit/>
          </a:bodyPr>
          <a:lstStyle/>
          <a:p>
            <a:r>
              <a:rPr lang="en-US" dirty="0" smtClean="0"/>
              <a:t>www.thumbpower.net</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Buffer Zones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Ice Throw</a:t>
            </a:r>
          </a:p>
          <a:p>
            <a:pPr lvl="1"/>
            <a:r>
              <a:rPr lang="en-US" dirty="0" smtClean="0"/>
              <a:t>1.5 * (hub height + rotor diameter)</a:t>
            </a:r>
          </a:p>
          <a:p>
            <a:r>
              <a:rPr lang="en-US" dirty="0" smtClean="0"/>
              <a:t>Tower Collapse</a:t>
            </a:r>
          </a:p>
          <a:p>
            <a:pPr lvl="1"/>
            <a:r>
              <a:rPr lang="en-US" dirty="0" smtClean="0"/>
              <a:t>110 % of max height (to tip of blade pointing straight up)</a:t>
            </a:r>
          </a:p>
          <a:p>
            <a:r>
              <a:rPr lang="en-US" dirty="0" smtClean="0"/>
              <a:t>Rotor Fragmentation</a:t>
            </a:r>
          </a:p>
          <a:p>
            <a:r>
              <a:rPr lang="en-US" dirty="0" smtClean="0"/>
              <a:t>Noise (Germany)</a:t>
            </a:r>
          </a:p>
          <a:p>
            <a:pPr lvl="1"/>
            <a:r>
              <a:rPr lang="en-US" dirty="0" smtClean="0"/>
              <a:t> “quiet regions” [35 dB(A)]: 1,000-1,500 m (3,281-4,921 ft)</a:t>
            </a:r>
          </a:p>
          <a:p>
            <a:pPr lvl="1"/>
            <a:r>
              <a:rPr lang="en-US" dirty="0" smtClean="0"/>
              <a:t> “middle regions” [(40 dB(A)]: 600-1,000 m (1,969-3,281 ft)</a:t>
            </a:r>
          </a:p>
          <a:p>
            <a:pPr lvl="1"/>
            <a:r>
              <a:rPr lang="en-US" dirty="0" smtClean="0"/>
              <a:t> “standard region” [(45 dB(A)]: 300-600 m (984-1,969 ft)</a:t>
            </a:r>
          </a:p>
          <a:p>
            <a:r>
              <a:rPr lang="en-US" dirty="0" smtClean="0"/>
              <a:t>Flicker</a:t>
            </a:r>
          </a:p>
          <a:p>
            <a:pPr lvl="1"/>
            <a:r>
              <a:rPr lang="en-US" dirty="0" smtClean="0"/>
              <a:t>Typical Buffers, Vegetative Buffers</a:t>
            </a:r>
          </a:p>
          <a:p>
            <a:pPr lvl="1"/>
            <a:r>
              <a:rPr lang="en-US" dirty="0" smtClean="0"/>
              <a:t>Site specific determination of incidence of flickering</a:t>
            </a:r>
          </a:p>
          <a:p>
            <a:r>
              <a:rPr lang="en-US" dirty="0" smtClean="0"/>
              <a:t>Birds &amp; Bats</a:t>
            </a:r>
          </a:p>
          <a:p>
            <a:pPr lvl="1"/>
            <a:r>
              <a:rPr lang="en-US" dirty="0" smtClean="0"/>
              <a:t>0.25 to 0.5 miles from nesting areas?</a:t>
            </a:r>
          </a:p>
          <a:p>
            <a:pPr lvl="1"/>
            <a:r>
              <a:rPr lang="en-US" dirty="0" smtClean="0"/>
              <a:t>500 m? 800 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Farm Site Plan</a:t>
            </a:r>
            <a:endParaRPr lang="en-US" dirty="0"/>
          </a:p>
        </p:txBody>
      </p:sp>
      <p:sp>
        <p:nvSpPr>
          <p:cNvPr id="3" name="Rectangle 2"/>
          <p:cNvSpPr/>
          <p:nvPr/>
        </p:nvSpPr>
        <p:spPr>
          <a:xfrm>
            <a:off x="7105109" y="0"/>
            <a:ext cx="2038891" cy="369332"/>
          </a:xfrm>
          <a:prstGeom prst="rect">
            <a:avLst/>
          </a:prstGeom>
        </p:spPr>
        <p:txBody>
          <a:bodyPr wrap="none">
            <a:spAutoFit/>
          </a:bodyPr>
          <a:lstStyle/>
          <a:p>
            <a:r>
              <a:rPr lang="en-US" dirty="0" smtClean="0"/>
              <a:t>www.building.co.uk</a:t>
            </a:r>
            <a:endParaRPr lang="en-US" dirty="0"/>
          </a:p>
        </p:txBody>
      </p:sp>
      <p:pic>
        <p:nvPicPr>
          <p:cNvPr id="37890" name="Picture 2" descr="http://www.building.co.uk/Journals/Graphic/f/h/o/Site-Plan.gif"/>
          <p:cNvPicPr>
            <a:picLocks noChangeAspect="1" noChangeArrowheads="1"/>
          </p:cNvPicPr>
          <p:nvPr/>
        </p:nvPicPr>
        <p:blipFill>
          <a:blip r:embed="rId3" cstate="print"/>
          <a:srcRect/>
          <a:stretch>
            <a:fillRect/>
          </a:stretch>
        </p:blipFill>
        <p:spPr bwMode="auto">
          <a:xfrm>
            <a:off x="381000" y="1447800"/>
            <a:ext cx="8572500" cy="51244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caleb\Desktop\Picture4.jpg"/>
          <p:cNvPicPr>
            <a:picLocks noChangeAspect="1" noChangeArrowheads="1"/>
          </p:cNvPicPr>
          <p:nvPr/>
        </p:nvPicPr>
        <p:blipFill>
          <a:blip r:embed="rId3" cstate="print"/>
          <a:srcRect/>
          <a:stretch>
            <a:fillRect/>
          </a:stretch>
        </p:blipFill>
        <p:spPr bwMode="auto">
          <a:xfrm>
            <a:off x="4486275" y="762000"/>
            <a:ext cx="4657725" cy="5962650"/>
          </a:xfrm>
          <a:prstGeom prst="rect">
            <a:avLst/>
          </a:prstGeom>
          <a:noFill/>
        </p:spPr>
      </p:pic>
      <p:sp>
        <p:nvSpPr>
          <p:cNvPr id="2" name="Title 1"/>
          <p:cNvSpPr>
            <a:spLocks noGrp="1"/>
          </p:cNvSpPr>
          <p:nvPr>
            <p:ph type="title"/>
          </p:nvPr>
        </p:nvSpPr>
        <p:spPr>
          <a:xfrm>
            <a:off x="457200" y="0"/>
            <a:ext cx="8229600" cy="990600"/>
          </a:xfrm>
        </p:spPr>
        <p:txBody>
          <a:bodyPr/>
          <a:lstStyle/>
          <a:p>
            <a:r>
              <a:rPr lang="en-US" dirty="0" smtClean="0"/>
              <a:t>Vertical Axis – More Types</a:t>
            </a:r>
            <a:endParaRPr lang="en-US" dirty="0"/>
          </a:p>
        </p:txBody>
      </p:sp>
      <p:sp>
        <p:nvSpPr>
          <p:cNvPr id="4" name="Rectangle 3"/>
          <p:cNvSpPr/>
          <p:nvPr/>
        </p:nvSpPr>
        <p:spPr>
          <a:xfrm>
            <a:off x="0" y="5562600"/>
            <a:ext cx="4419600" cy="646331"/>
          </a:xfrm>
          <a:prstGeom prst="rect">
            <a:avLst/>
          </a:prstGeom>
        </p:spPr>
        <p:txBody>
          <a:bodyPr wrap="square">
            <a:spAutoFit/>
          </a:bodyPr>
          <a:lstStyle/>
          <a:p>
            <a:pPr algn="ctr"/>
            <a:r>
              <a:rPr lang="en-US" dirty="0" smtClean="0"/>
              <a:t>A </a:t>
            </a:r>
            <a:r>
              <a:rPr lang="en-US" dirty="0" err="1" smtClean="0"/>
              <a:t>FloWind</a:t>
            </a:r>
            <a:r>
              <a:rPr lang="en-US" dirty="0" smtClean="0"/>
              <a:t> 19m </a:t>
            </a:r>
            <a:r>
              <a:rPr lang="en-US" dirty="0" err="1" smtClean="0"/>
              <a:t>Darrieus</a:t>
            </a:r>
            <a:r>
              <a:rPr lang="en-US" dirty="0" smtClean="0"/>
              <a:t> vertical-axis wind turbine</a:t>
            </a:r>
            <a:endParaRPr lang="en-US" dirty="0"/>
          </a:p>
        </p:txBody>
      </p:sp>
      <p:sp>
        <p:nvSpPr>
          <p:cNvPr id="5" name="Rectangle 4"/>
          <p:cNvSpPr/>
          <p:nvPr/>
        </p:nvSpPr>
        <p:spPr>
          <a:xfrm>
            <a:off x="0" y="0"/>
            <a:ext cx="2092111" cy="369332"/>
          </a:xfrm>
          <a:prstGeom prst="rect">
            <a:avLst/>
          </a:prstGeom>
        </p:spPr>
        <p:txBody>
          <a:bodyPr wrap="none">
            <a:spAutoFit/>
          </a:bodyPr>
          <a:lstStyle/>
          <a:p>
            <a:r>
              <a:rPr lang="en-US" dirty="0" smtClean="0"/>
              <a:t>www.symscape.com</a:t>
            </a:r>
            <a:endParaRPr lang="en-US" dirty="0"/>
          </a:p>
        </p:txBody>
      </p:sp>
      <p:sp>
        <p:nvSpPr>
          <p:cNvPr id="7" name="TextBox 6"/>
          <p:cNvSpPr txBox="1"/>
          <p:nvPr/>
        </p:nvSpPr>
        <p:spPr>
          <a:xfrm>
            <a:off x="8153400" y="914400"/>
            <a:ext cx="623889" cy="369332"/>
          </a:xfrm>
          <a:prstGeom prst="rect">
            <a:avLst/>
          </a:prstGeom>
          <a:noFill/>
        </p:spPr>
        <p:txBody>
          <a:bodyPr wrap="none" rtlCol="0">
            <a:spAutoFit/>
          </a:bodyPr>
          <a:lstStyle/>
          <a:p>
            <a:r>
              <a:rPr lang="en-US" dirty="0" smtClean="0"/>
              <a:t>2 </a:t>
            </a:r>
            <a:r>
              <a:rPr lang="en-US" dirty="0" err="1" smtClean="0"/>
              <a:t>kw</a:t>
            </a:r>
            <a:endParaRPr lang="en-US" dirty="0"/>
          </a:p>
        </p:txBody>
      </p:sp>
      <p:sp>
        <p:nvSpPr>
          <p:cNvPr id="8" name="Rectangle 7"/>
          <p:cNvSpPr/>
          <p:nvPr/>
        </p:nvSpPr>
        <p:spPr>
          <a:xfrm>
            <a:off x="6518601" y="0"/>
            <a:ext cx="2625399" cy="369332"/>
          </a:xfrm>
          <a:prstGeom prst="rect">
            <a:avLst/>
          </a:prstGeom>
        </p:spPr>
        <p:txBody>
          <a:bodyPr wrap="none">
            <a:spAutoFit/>
          </a:bodyPr>
          <a:lstStyle/>
          <a:p>
            <a:r>
              <a:rPr lang="en-US" dirty="0" smtClean="0"/>
              <a:t>image.made-in-china.com</a:t>
            </a:r>
            <a:endParaRPr lang="en-US" dirty="0"/>
          </a:p>
        </p:txBody>
      </p:sp>
      <p:pic>
        <p:nvPicPr>
          <p:cNvPr id="3075" name="Picture 3" descr="C:\Users\caleb\Desktop\Picture5.jpg"/>
          <p:cNvPicPr>
            <a:picLocks noChangeAspect="1" noChangeArrowheads="1"/>
          </p:cNvPicPr>
          <p:nvPr/>
        </p:nvPicPr>
        <p:blipFill>
          <a:blip r:embed="rId4" cstate="print"/>
          <a:srcRect/>
          <a:stretch>
            <a:fillRect/>
          </a:stretch>
        </p:blipFill>
        <p:spPr bwMode="auto">
          <a:xfrm>
            <a:off x="0" y="1143000"/>
            <a:ext cx="4433888" cy="41560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762000"/>
          </a:xfrm>
        </p:spPr>
        <p:txBody>
          <a:bodyPr/>
          <a:lstStyle/>
          <a:p>
            <a:r>
              <a:rPr lang="en-US" dirty="0" smtClean="0"/>
              <a:t>Wind Turbine Parts</a:t>
            </a:r>
            <a:endParaRPr lang="en-US" dirty="0"/>
          </a:p>
        </p:txBody>
      </p:sp>
      <p:sp>
        <p:nvSpPr>
          <p:cNvPr id="7" name="Rectangle 6"/>
          <p:cNvSpPr/>
          <p:nvPr/>
        </p:nvSpPr>
        <p:spPr>
          <a:xfrm>
            <a:off x="7762147" y="0"/>
            <a:ext cx="1381853" cy="369332"/>
          </a:xfrm>
          <a:prstGeom prst="rect">
            <a:avLst/>
          </a:prstGeom>
        </p:spPr>
        <p:txBody>
          <a:bodyPr wrap="none">
            <a:spAutoFit/>
          </a:bodyPr>
          <a:lstStyle/>
          <a:p>
            <a:r>
              <a:rPr lang="en-US" dirty="0" smtClean="0"/>
              <a:t>www.bls.gov</a:t>
            </a:r>
            <a:endParaRPr lang="en-US" dirty="0"/>
          </a:p>
        </p:txBody>
      </p:sp>
      <p:pic>
        <p:nvPicPr>
          <p:cNvPr id="4098" name="Picture 2" descr="C:\Users\caleb\Desktop\Picture6.jpg"/>
          <p:cNvPicPr>
            <a:picLocks noChangeAspect="1" noChangeArrowheads="1"/>
          </p:cNvPicPr>
          <p:nvPr/>
        </p:nvPicPr>
        <p:blipFill>
          <a:blip r:embed="rId2" cstate="print"/>
          <a:srcRect/>
          <a:stretch>
            <a:fillRect/>
          </a:stretch>
        </p:blipFill>
        <p:spPr bwMode="auto">
          <a:xfrm>
            <a:off x="1201738" y="1028700"/>
            <a:ext cx="6915150" cy="53816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Wind Farm</a:t>
            </a:r>
            <a:endParaRPr lang="en-US" dirty="0"/>
          </a:p>
        </p:txBody>
      </p:sp>
      <p:sp>
        <p:nvSpPr>
          <p:cNvPr id="5" name="Rectangle 4"/>
          <p:cNvSpPr/>
          <p:nvPr/>
        </p:nvSpPr>
        <p:spPr>
          <a:xfrm>
            <a:off x="6932754" y="0"/>
            <a:ext cx="2211246" cy="369332"/>
          </a:xfrm>
          <a:prstGeom prst="rect">
            <a:avLst/>
          </a:prstGeom>
        </p:spPr>
        <p:txBody>
          <a:bodyPr wrap="none">
            <a:spAutoFit/>
          </a:bodyPr>
          <a:lstStyle/>
          <a:p>
            <a:r>
              <a:rPr lang="en-US" dirty="0" smtClean="0"/>
              <a:t>upload.wikimedia.org</a:t>
            </a:r>
            <a:endParaRPr lang="en-US" dirty="0"/>
          </a:p>
        </p:txBody>
      </p:sp>
      <p:pic>
        <p:nvPicPr>
          <p:cNvPr id="5122" name="Picture 2" descr="C:\Users\caleb\Desktop\Picture7.jpg"/>
          <p:cNvPicPr>
            <a:picLocks noChangeAspect="1" noChangeArrowheads="1"/>
          </p:cNvPicPr>
          <p:nvPr/>
        </p:nvPicPr>
        <p:blipFill>
          <a:blip r:embed="rId2" cstate="print"/>
          <a:srcRect/>
          <a:stretch>
            <a:fillRect/>
          </a:stretch>
        </p:blipFill>
        <p:spPr bwMode="auto">
          <a:xfrm>
            <a:off x="609600" y="1066800"/>
            <a:ext cx="8021638" cy="53101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caleb\Desktop\Picture9.jpg"/>
          <p:cNvPicPr>
            <a:picLocks noChangeAspect="1" noChangeArrowheads="1"/>
          </p:cNvPicPr>
          <p:nvPr/>
        </p:nvPicPr>
        <p:blipFill>
          <a:blip r:embed="rId2" cstate="print"/>
          <a:srcRect/>
          <a:stretch>
            <a:fillRect/>
          </a:stretch>
        </p:blipFill>
        <p:spPr bwMode="auto">
          <a:xfrm>
            <a:off x="0" y="0"/>
            <a:ext cx="5651500" cy="3773488"/>
          </a:xfrm>
          <a:prstGeom prst="rect">
            <a:avLst/>
          </a:prstGeom>
          <a:noFill/>
        </p:spPr>
      </p:pic>
      <p:sp>
        <p:nvSpPr>
          <p:cNvPr id="2" name="Title 1"/>
          <p:cNvSpPr>
            <a:spLocks noGrp="1"/>
          </p:cNvSpPr>
          <p:nvPr>
            <p:ph type="title"/>
          </p:nvPr>
        </p:nvSpPr>
        <p:spPr/>
        <p:txBody>
          <a:bodyPr/>
          <a:lstStyle/>
          <a:p>
            <a:pPr algn="r"/>
            <a:r>
              <a:rPr lang="en-US" dirty="0" smtClean="0"/>
              <a:t>Wind Farms</a:t>
            </a:r>
            <a:endParaRPr lang="en-US" dirty="0"/>
          </a:p>
        </p:txBody>
      </p:sp>
      <p:sp>
        <p:nvSpPr>
          <p:cNvPr id="4" name="Rectangle 3"/>
          <p:cNvSpPr/>
          <p:nvPr/>
        </p:nvSpPr>
        <p:spPr>
          <a:xfrm>
            <a:off x="0" y="3733800"/>
            <a:ext cx="1376339" cy="369332"/>
          </a:xfrm>
          <a:prstGeom prst="rect">
            <a:avLst/>
          </a:prstGeom>
        </p:spPr>
        <p:txBody>
          <a:bodyPr wrap="none">
            <a:spAutoFit/>
          </a:bodyPr>
          <a:lstStyle/>
          <a:p>
            <a:r>
              <a:rPr lang="en-US" dirty="0" smtClean="0"/>
              <a:t>staff.fcps.net</a:t>
            </a:r>
            <a:endParaRPr lang="en-US" dirty="0"/>
          </a:p>
        </p:txBody>
      </p:sp>
      <p:sp>
        <p:nvSpPr>
          <p:cNvPr id="6" name="Rectangle 5"/>
          <p:cNvSpPr/>
          <p:nvPr/>
        </p:nvSpPr>
        <p:spPr>
          <a:xfrm>
            <a:off x="7047721" y="2819400"/>
            <a:ext cx="2096279" cy="369332"/>
          </a:xfrm>
          <a:prstGeom prst="rect">
            <a:avLst/>
          </a:prstGeom>
        </p:spPr>
        <p:txBody>
          <a:bodyPr wrap="none">
            <a:spAutoFit/>
          </a:bodyPr>
          <a:lstStyle/>
          <a:p>
            <a:r>
              <a:rPr lang="en-US" dirty="0" smtClean="0"/>
              <a:t>blog.oregonlive.com</a:t>
            </a:r>
            <a:endParaRPr lang="en-US" dirty="0"/>
          </a:p>
        </p:txBody>
      </p:sp>
      <p:sp>
        <p:nvSpPr>
          <p:cNvPr id="7" name="TextBox 6"/>
          <p:cNvSpPr txBox="1"/>
          <p:nvPr/>
        </p:nvSpPr>
        <p:spPr>
          <a:xfrm>
            <a:off x="2209800" y="5181600"/>
            <a:ext cx="1430392" cy="369332"/>
          </a:xfrm>
          <a:prstGeom prst="rect">
            <a:avLst/>
          </a:prstGeom>
          <a:noFill/>
        </p:spPr>
        <p:txBody>
          <a:bodyPr wrap="none" rtlCol="0">
            <a:spAutoFit/>
          </a:bodyPr>
          <a:lstStyle/>
          <a:p>
            <a:r>
              <a:rPr lang="en-US" dirty="0" smtClean="0"/>
              <a:t>On a Farm </a:t>
            </a:r>
            <a:r>
              <a:rPr lang="en-US" dirty="0" smtClean="0">
                <a:sym typeface="Symbol"/>
              </a:rPr>
              <a:t></a:t>
            </a:r>
            <a:endParaRPr lang="en-US" dirty="0"/>
          </a:p>
        </p:txBody>
      </p:sp>
      <p:pic>
        <p:nvPicPr>
          <p:cNvPr id="6146" name="Picture 2" descr="C:\Users\caleb\Desktop\Picture8.jpg"/>
          <p:cNvPicPr>
            <a:picLocks noChangeAspect="1" noChangeArrowheads="1"/>
          </p:cNvPicPr>
          <p:nvPr/>
        </p:nvPicPr>
        <p:blipFill>
          <a:blip r:embed="rId3" cstate="print"/>
          <a:srcRect/>
          <a:stretch>
            <a:fillRect/>
          </a:stretch>
        </p:blipFill>
        <p:spPr bwMode="auto">
          <a:xfrm>
            <a:off x="3608387" y="3157537"/>
            <a:ext cx="5535613" cy="37004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Aerial View</a:t>
            </a:r>
            <a:endParaRPr lang="en-US" dirty="0"/>
          </a:p>
        </p:txBody>
      </p:sp>
      <p:sp>
        <p:nvSpPr>
          <p:cNvPr id="4" name="Rectangle 3"/>
          <p:cNvSpPr/>
          <p:nvPr/>
        </p:nvSpPr>
        <p:spPr>
          <a:xfrm>
            <a:off x="6585607" y="0"/>
            <a:ext cx="2558393" cy="369332"/>
          </a:xfrm>
          <a:prstGeom prst="rect">
            <a:avLst/>
          </a:prstGeom>
        </p:spPr>
        <p:txBody>
          <a:bodyPr wrap="none">
            <a:spAutoFit/>
          </a:bodyPr>
          <a:lstStyle/>
          <a:p>
            <a:r>
              <a:rPr lang="en-US" dirty="0" smtClean="0"/>
              <a:t>www.masterresource.org</a:t>
            </a:r>
            <a:endParaRPr lang="en-US" dirty="0"/>
          </a:p>
        </p:txBody>
      </p:sp>
      <p:pic>
        <p:nvPicPr>
          <p:cNvPr id="7170" name="Picture 2" descr="C:\Users\caleb\Desktop\Picture10.jpg"/>
          <p:cNvPicPr>
            <a:picLocks noChangeAspect="1" noChangeArrowheads="1"/>
          </p:cNvPicPr>
          <p:nvPr/>
        </p:nvPicPr>
        <p:blipFill>
          <a:blip r:embed="rId3" cstate="print"/>
          <a:srcRect/>
          <a:stretch>
            <a:fillRect/>
          </a:stretch>
        </p:blipFill>
        <p:spPr bwMode="auto">
          <a:xfrm>
            <a:off x="685800" y="914400"/>
            <a:ext cx="7942263" cy="5688012"/>
          </a:xfrm>
          <a:prstGeom prst="rect">
            <a:avLst/>
          </a:prstGeom>
          <a:noFill/>
        </p:spPr>
      </p:pic>
      <p:sp>
        <p:nvSpPr>
          <p:cNvPr id="3" name="TextBox 2"/>
          <p:cNvSpPr txBox="1"/>
          <p:nvPr/>
        </p:nvSpPr>
        <p:spPr>
          <a:xfrm>
            <a:off x="0" y="-14126"/>
            <a:ext cx="1905009" cy="369332"/>
          </a:xfrm>
          <a:prstGeom prst="rect">
            <a:avLst/>
          </a:prstGeom>
          <a:noFill/>
        </p:spPr>
        <p:txBody>
          <a:bodyPr wrap="none" rtlCol="0">
            <a:spAutoFit/>
          </a:bodyPr>
          <a:lstStyle/>
          <a:p>
            <a:r>
              <a:rPr lang="en-US" dirty="0" smtClean="0"/>
              <a:t>Google map farms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1834</Words>
  <Application>Microsoft Office PowerPoint</Application>
  <PresentationFormat>On-screen Show (4:3)</PresentationFormat>
  <Paragraphs>496</Paragraphs>
  <Slides>42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Cambria Math</vt:lpstr>
      <vt:lpstr>Symbol</vt:lpstr>
      <vt:lpstr>Office Theme</vt:lpstr>
      <vt:lpstr>Energy Consumption since 1820</vt:lpstr>
      <vt:lpstr>World Energy 2010</vt:lpstr>
      <vt:lpstr>Wind Power Facts</vt:lpstr>
      <vt:lpstr>Turbine Types</vt:lpstr>
      <vt:lpstr>Vertical Axis – More Types</vt:lpstr>
      <vt:lpstr>Wind Turbine Parts</vt:lpstr>
      <vt:lpstr>Wind Farm</vt:lpstr>
      <vt:lpstr>Wind Farms</vt:lpstr>
      <vt:lpstr>Aerial View</vt:lpstr>
      <vt:lpstr>Size</vt:lpstr>
      <vt:lpstr>Size</vt:lpstr>
      <vt:lpstr>Size</vt:lpstr>
      <vt:lpstr>Size</vt:lpstr>
      <vt:lpstr>US Wind Map</vt:lpstr>
      <vt:lpstr>US Wind Map &amp; Transmission</vt:lpstr>
      <vt:lpstr>NJ Wind Map</vt:lpstr>
      <vt:lpstr>Measuring Wind Speed</vt:lpstr>
      <vt:lpstr>Wind Speed &amp; Height</vt:lpstr>
      <vt:lpstr>Wind Example 1: Height</vt:lpstr>
      <vt:lpstr>Wind Power</vt:lpstr>
      <vt:lpstr>Wind Example 2: Wind Power</vt:lpstr>
      <vt:lpstr>Wind Rose</vt:lpstr>
      <vt:lpstr>Yearly Wind Distribution</vt:lpstr>
      <vt:lpstr>Wind Turbine Power Curve</vt:lpstr>
      <vt:lpstr>Wind Example 3: Electricity Generation</vt:lpstr>
      <vt:lpstr>Wind Example 3: Electricity Generation</vt:lpstr>
      <vt:lpstr>Wind Example 4:  Sea Girt-Skystream 3.7 Economics</vt:lpstr>
      <vt:lpstr>Turbine Siting - Turbulence</vt:lpstr>
      <vt:lpstr>Wake Turbulence</vt:lpstr>
      <vt:lpstr>Turbine Spacing - Shadowing</vt:lpstr>
      <vt:lpstr>Environment / Safety Issues</vt:lpstr>
      <vt:lpstr>Habitat Destruction</vt:lpstr>
      <vt:lpstr>Birds</vt:lpstr>
      <vt:lpstr>UK sensitive  bird areas</vt:lpstr>
      <vt:lpstr>Birds</vt:lpstr>
      <vt:lpstr>Bats</vt:lpstr>
      <vt:lpstr>Noise</vt:lpstr>
      <vt:lpstr>Shadow Flicker</vt:lpstr>
      <vt:lpstr>Ice Throw</vt:lpstr>
      <vt:lpstr>Buffers</vt:lpstr>
      <vt:lpstr>Buffer Zones</vt:lpstr>
      <vt:lpstr>Wind Farm Site Plan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Turbine Types</dc:title>
  <dc:creator>caleb</dc:creator>
  <cp:lastModifiedBy>JWE</cp:lastModifiedBy>
  <cp:revision>57</cp:revision>
  <cp:lastPrinted>2013-01-30T19:25:01Z</cp:lastPrinted>
  <dcterms:created xsi:type="dcterms:W3CDTF">2006-08-16T00:00:00Z</dcterms:created>
  <dcterms:modified xsi:type="dcterms:W3CDTF">2014-01-20T18:42:12Z</dcterms:modified>
</cp:coreProperties>
</file>